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74" r:id="rId10"/>
    <p:sldId id="275" r:id="rId11"/>
    <p:sldId id="276" r:id="rId12"/>
    <p:sldId id="277" r:id="rId13"/>
    <p:sldId id="278" r:id="rId14"/>
    <p:sldId id="279" r:id="rId15"/>
    <p:sldId id="284" r:id="rId16"/>
    <p:sldId id="285" r:id="rId17"/>
    <p:sldId id="286" r:id="rId18"/>
    <p:sldId id="287" r:id="rId19"/>
    <p:sldId id="288" r:id="rId20"/>
    <p:sldId id="280" r:id="rId21"/>
    <p:sldId id="283" r:id="rId22"/>
    <p:sldId id="270" r:id="rId23"/>
    <p:sldId id="271" r:id="rId24"/>
    <p:sldId id="272" r:id="rId25"/>
    <p:sldId id="290" r:id="rId26"/>
    <p:sldId id="293" r:id="rId27"/>
    <p:sldId id="291" r:id="rId28"/>
    <p:sldId id="295" r:id="rId29"/>
    <p:sldId id="296" r:id="rId30"/>
    <p:sldId id="297" r:id="rId31"/>
    <p:sldId id="294" r:id="rId32"/>
    <p:sldId id="289" r:id="rId33"/>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26"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363B4A-763E-450A-899A-86F2CB2726DF}" type="doc">
      <dgm:prSet loTypeId="urn:microsoft.com/office/officeart/2005/8/layout/venn1" loCatId="relationship" qsTypeId="urn:microsoft.com/office/officeart/2005/8/quickstyle/simple1" qsCatId="simple" csTypeId="urn:microsoft.com/office/officeart/2005/8/colors/accent1_2" csCatId="accent1" phldr="1"/>
      <dgm:spPr/>
    </dgm:pt>
    <dgm:pt modelId="{7953543C-2B9B-4BD9-BC20-15C07D2C0282}">
      <dgm:prSet phldrT="[Tekst]"/>
      <dgm:spPr/>
      <dgm:t>
        <a:bodyPr/>
        <a:lstStyle/>
        <a:p>
          <a:r>
            <a:rPr lang="da-DK" dirty="0" smtClean="0"/>
            <a:t>Læreruddannelsen</a:t>
          </a:r>
          <a:endParaRPr lang="da-DK" dirty="0"/>
        </a:p>
      </dgm:t>
    </dgm:pt>
    <dgm:pt modelId="{6EA3106B-951C-41D3-B0BA-E8FCCD5F9822}" type="parTrans" cxnId="{4E1F6C0F-0628-4F4D-97E3-9F2D6BAEE245}">
      <dgm:prSet/>
      <dgm:spPr/>
      <dgm:t>
        <a:bodyPr/>
        <a:lstStyle/>
        <a:p>
          <a:endParaRPr lang="da-DK"/>
        </a:p>
      </dgm:t>
    </dgm:pt>
    <dgm:pt modelId="{703D408E-6ACD-4645-B6A5-698121006B61}" type="sibTrans" cxnId="{4E1F6C0F-0628-4F4D-97E3-9F2D6BAEE245}">
      <dgm:prSet/>
      <dgm:spPr/>
      <dgm:t>
        <a:bodyPr/>
        <a:lstStyle/>
        <a:p>
          <a:endParaRPr lang="da-DK"/>
        </a:p>
      </dgm:t>
    </dgm:pt>
    <dgm:pt modelId="{8A134DF6-530E-40F4-9AA3-77E10F5F5828}">
      <dgm:prSet phldrT="[Tekst]" custT="1"/>
      <dgm:spPr/>
      <dgm:t>
        <a:bodyPr/>
        <a:lstStyle/>
        <a:p>
          <a:r>
            <a:rPr lang="da-DK" sz="2400" b="1" dirty="0" smtClean="0"/>
            <a:t>Praktiklærer</a:t>
          </a:r>
          <a:endParaRPr lang="da-DK" sz="2400" b="1" dirty="0"/>
        </a:p>
      </dgm:t>
    </dgm:pt>
    <dgm:pt modelId="{E4D1E503-7F56-40C0-BDFA-CD19587F142B}" type="parTrans" cxnId="{A9736911-F60C-478F-9C5B-956EEC416C0D}">
      <dgm:prSet/>
      <dgm:spPr/>
      <dgm:t>
        <a:bodyPr/>
        <a:lstStyle/>
        <a:p>
          <a:endParaRPr lang="da-DK"/>
        </a:p>
      </dgm:t>
    </dgm:pt>
    <dgm:pt modelId="{D1C2AF61-043F-474A-B938-4A9A51F91242}" type="sibTrans" cxnId="{A9736911-F60C-478F-9C5B-956EEC416C0D}">
      <dgm:prSet/>
      <dgm:spPr/>
      <dgm:t>
        <a:bodyPr/>
        <a:lstStyle/>
        <a:p>
          <a:endParaRPr lang="da-DK"/>
        </a:p>
      </dgm:t>
    </dgm:pt>
    <dgm:pt modelId="{7D087125-CAFF-4628-96F6-4FF27F667EF3}">
      <dgm:prSet phldrT="[Tekst]" custT="1"/>
      <dgm:spPr/>
      <dgm:t>
        <a:bodyPr/>
        <a:lstStyle/>
        <a:p>
          <a:r>
            <a:rPr lang="da-DK" sz="2400" b="1" dirty="0" smtClean="0"/>
            <a:t>Studerende </a:t>
          </a:r>
          <a:endParaRPr lang="da-DK" sz="2400" b="1" dirty="0"/>
        </a:p>
      </dgm:t>
    </dgm:pt>
    <dgm:pt modelId="{4E062767-0C85-4624-ACFD-E427853D7875}" type="parTrans" cxnId="{A523E9DC-5FB3-4CC7-B654-3DD70BBBA912}">
      <dgm:prSet/>
      <dgm:spPr/>
      <dgm:t>
        <a:bodyPr/>
        <a:lstStyle/>
        <a:p>
          <a:endParaRPr lang="da-DK"/>
        </a:p>
      </dgm:t>
    </dgm:pt>
    <dgm:pt modelId="{EB55DBB4-9926-438D-A635-778460608651}" type="sibTrans" cxnId="{A523E9DC-5FB3-4CC7-B654-3DD70BBBA912}">
      <dgm:prSet/>
      <dgm:spPr/>
      <dgm:t>
        <a:bodyPr/>
        <a:lstStyle/>
        <a:p>
          <a:endParaRPr lang="da-DK"/>
        </a:p>
      </dgm:t>
    </dgm:pt>
    <dgm:pt modelId="{B3394CB8-8BAA-400C-866B-87BA884AF4DF}" type="pres">
      <dgm:prSet presAssocID="{35363B4A-763E-450A-899A-86F2CB2726DF}" presName="compositeShape" presStyleCnt="0">
        <dgm:presLayoutVars>
          <dgm:chMax val="7"/>
          <dgm:dir/>
          <dgm:resizeHandles val="exact"/>
        </dgm:presLayoutVars>
      </dgm:prSet>
      <dgm:spPr/>
    </dgm:pt>
    <dgm:pt modelId="{A9B58E15-6A87-436E-BDA9-CD3D863F5846}" type="pres">
      <dgm:prSet presAssocID="{7953543C-2B9B-4BD9-BC20-15C07D2C0282}" presName="circ1" presStyleLbl="vennNode1" presStyleIdx="0" presStyleCnt="3"/>
      <dgm:spPr/>
      <dgm:t>
        <a:bodyPr/>
        <a:lstStyle/>
        <a:p>
          <a:endParaRPr lang="da-DK"/>
        </a:p>
      </dgm:t>
    </dgm:pt>
    <dgm:pt modelId="{BF349267-FBE8-4628-8C8A-312538BE3731}" type="pres">
      <dgm:prSet presAssocID="{7953543C-2B9B-4BD9-BC20-15C07D2C0282}" presName="circ1Tx" presStyleLbl="revTx" presStyleIdx="0" presStyleCnt="0">
        <dgm:presLayoutVars>
          <dgm:chMax val="0"/>
          <dgm:chPref val="0"/>
          <dgm:bulletEnabled val="1"/>
        </dgm:presLayoutVars>
      </dgm:prSet>
      <dgm:spPr/>
      <dgm:t>
        <a:bodyPr/>
        <a:lstStyle/>
        <a:p>
          <a:endParaRPr lang="da-DK"/>
        </a:p>
      </dgm:t>
    </dgm:pt>
    <dgm:pt modelId="{65FE2F50-88F5-4FB0-A5BD-1A77737965C2}" type="pres">
      <dgm:prSet presAssocID="{8A134DF6-530E-40F4-9AA3-77E10F5F5828}" presName="circ2" presStyleLbl="vennNode1" presStyleIdx="1" presStyleCnt="3"/>
      <dgm:spPr/>
      <dgm:t>
        <a:bodyPr/>
        <a:lstStyle/>
        <a:p>
          <a:endParaRPr lang="da-DK"/>
        </a:p>
      </dgm:t>
    </dgm:pt>
    <dgm:pt modelId="{B68C9CBA-BCB1-4AE7-A89D-B5681766115A}" type="pres">
      <dgm:prSet presAssocID="{8A134DF6-530E-40F4-9AA3-77E10F5F5828}" presName="circ2Tx" presStyleLbl="revTx" presStyleIdx="0" presStyleCnt="0">
        <dgm:presLayoutVars>
          <dgm:chMax val="0"/>
          <dgm:chPref val="0"/>
          <dgm:bulletEnabled val="1"/>
        </dgm:presLayoutVars>
      </dgm:prSet>
      <dgm:spPr/>
      <dgm:t>
        <a:bodyPr/>
        <a:lstStyle/>
        <a:p>
          <a:endParaRPr lang="da-DK"/>
        </a:p>
      </dgm:t>
    </dgm:pt>
    <dgm:pt modelId="{19016035-A8D9-4F6A-B140-32D170E4BC45}" type="pres">
      <dgm:prSet presAssocID="{7D087125-CAFF-4628-96F6-4FF27F667EF3}" presName="circ3" presStyleLbl="vennNode1" presStyleIdx="2" presStyleCnt="3"/>
      <dgm:spPr/>
      <dgm:t>
        <a:bodyPr/>
        <a:lstStyle/>
        <a:p>
          <a:endParaRPr lang="da-DK"/>
        </a:p>
      </dgm:t>
    </dgm:pt>
    <dgm:pt modelId="{0BB57123-300B-4B57-8240-FCB883754A71}" type="pres">
      <dgm:prSet presAssocID="{7D087125-CAFF-4628-96F6-4FF27F667EF3}" presName="circ3Tx" presStyleLbl="revTx" presStyleIdx="0" presStyleCnt="0">
        <dgm:presLayoutVars>
          <dgm:chMax val="0"/>
          <dgm:chPref val="0"/>
          <dgm:bulletEnabled val="1"/>
        </dgm:presLayoutVars>
      </dgm:prSet>
      <dgm:spPr/>
      <dgm:t>
        <a:bodyPr/>
        <a:lstStyle/>
        <a:p>
          <a:endParaRPr lang="da-DK"/>
        </a:p>
      </dgm:t>
    </dgm:pt>
  </dgm:ptLst>
  <dgm:cxnLst>
    <dgm:cxn modelId="{EF4F546B-F3ED-427C-88E8-F70B2DC38742}" type="presOf" srcId="{8A134DF6-530E-40F4-9AA3-77E10F5F5828}" destId="{65FE2F50-88F5-4FB0-A5BD-1A77737965C2}" srcOrd="0" destOrd="0" presId="urn:microsoft.com/office/officeart/2005/8/layout/venn1"/>
    <dgm:cxn modelId="{A9736911-F60C-478F-9C5B-956EEC416C0D}" srcId="{35363B4A-763E-450A-899A-86F2CB2726DF}" destId="{8A134DF6-530E-40F4-9AA3-77E10F5F5828}" srcOrd="1" destOrd="0" parTransId="{E4D1E503-7F56-40C0-BDFA-CD19587F142B}" sibTransId="{D1C2AF61-043F-474A-B938-4A9A51F91242}"/>
    <dgm:cxn modelId="{AED6C5DF-57C3-4A48-910C-D626A7FFE267}" type="presOf" srcId="{35363B4A-763E-450A-899A-86F2CB2726DF}" destId="{B3394CB8-8BAA-400C-866B-87BA884AF4DF}" srcOrd="0" destOrd="0" presId="urn:microsoft.com/office/officeart/2005/8/layout/venn1"/>
    <dgm:cxn modelId="{EA7DE462-3D29-4D5A-B445-78820AE2328D}" type="presOf" srcId="{7953543C-2B9B-4BD9-BC20-15C07D2C0282}" destId="{BF349267-FBE8-4628-8C8A-312538BE3731}" srcOrd="1" destOrd="0" presId="urn:microsoft.com/office/officeart/2005/8/layout/venn1"/>
    <dgm:cxn modelId="{16FA258F-3BAB-476D-89B9-AEF42500DAC4}" type="presOf" srcId="{7953543C-2B9B-4BD9-BC20-15C07D2C0282}" destId="{A9B58E15-6A87-436E-BDA9-CD3D863F5846}" srcOrd="0" destOrd="0" presId="urn:microsoft.com/office/officeart/2005/8/layout/venn1"/>
    <dgm:cxn modelId="{F4861F52-EE7C-4CE0-B01C-4AC8E491F674}" type="presOf" srcId="{7D087125-CAFF-4628-96F6-4FF27F667EF3}" destId="{0BB57123-300B-4B57-8240-FCB883754A71}" srcOrd="1" destOrd="0" presId="urn:microsoft.com/office/officeart/2005/8/layout/venn1"/>
    <dgm:cxn modelId="{A523E9DC-5FB3-4CC7-B654-3DD70BBBA912}" srcId="{35363B4A-763E-450A-899A-86F2CB2726DF}" destId="{7D087125-CAFF-4628-96F6-4FF27F667EF3}" srcOrd="2" destOrd="0" parTransId="{4E062767-0C85-4624-ACFD-E427853D7875}" sibTransId="{EB55DBB4-9926-438D-A635-778460608651}"/>
    <dgm:cxn modelId="{E6255428-3405-4A04-8241-35C3C0DF5B54}" type="presOf" srcId="{7D087125-CAFF-4628-96F6-4FF27F667EF3}" destId="{19016035-A8D9-4F6A-B140-32D170E4BC45}" srcOrd="0" destOrd="0" presId="urn:microsoft.com/office/officeart/2005/8/layout/venn1"/>
    <dgm:cxn modelId="{4E1F6C0F-0628-4F4D-97E3-9F2D6BAEE245}" srcId="{35363B4A-763E-450A-899A-86F2CB2726DF}" destId="{7953543C-2B9B-4BD9-BC20-15C07D2C0282}" srcOrd="0" destOrd="0" parTransId="{6EA3106B-951C-41D3-B0BA-E8FCCD5F9822}" sibTransId="{703D408E-6ACD-4645-B6A5-698121006B61}"/>
    <dgm:cxn modelId="{5ABCA3D6-B728-48AF-970D-0306B88B1F1E}" type="presOf" srcId="{8A134DF6-530E-40F4-9AA3-77E10F5F5828}" destId="{B68C9CBA-BCB1-4AE7-A89D-B5681766115A}" srcOrd="1" destOrd="0" presId="urn:microsoft.com/office/officeart/2005/8/layout/venn1"/>
    <dgm:cxn modelId="{600CDDF2-23F6-4D04-B3BB-74A32EAEE163}" type="presParOf" srcId="{B3394CB8-8BAA-400C-866B-87BA884AF4DF}" destId="{A9B58E15-6A87-436E-BDA9-CD3D863F5846}" srcOrd="0" destOrd="0" presId="urn:microsoft.com/office/officeart/2005/8/layout/venn1"/>
    <dgm:cxn modelId="{AD9D3EEF-2871-4148-AC51-3B8E8D7A9E89}" type="presParOf" srcId="{B3394CB8-8BAA-400C-866B-87BA884AF4DF}" destId="{BF349267-FBE8-4628-8C8A-312538BE3731}" srcOrd="1" destOrd="0" presId="urn:microsoft.com/office/officeart/2005/8/layout/venn1"/>
    <dgm:cxn modelId="{D57EB79F-1220-4202-8CB8-7A0956308AA3}" type="presParOf" srcId="{B3394CB8-8BAA-400C-866B-87BA884AF4DF}" destId="{65FE2F50-88F5-4FB0-A5BD-1A77737965C2}" srcOrd="2" destOrd="0" presId="urn:microsoft.com/office/officeart/2005/8/layout/venn1"/>
    <dgm:cxn modelId="{844CFA97-7EFA-4709-A326-C2D65C6823E7}" type="presParOf" srcId="{B3394CB8-8BAA-400C-866B-87BA884AF4DF}" destId="{B68C9CBA-BCB1-4AE7-A89D-B5681766115A}" srcOrd="3" destOrd="0" presId="urn:microsoft.com/office/officeart/2005/8/layout/venn1"/>
    <dgm:cxn modelId="{4E309CB7-6F45-4E27-94B8-08986AEEDE7F}" type="presParOf" srcId="{B3394CB8-8BAA-400C-866B-87BA884AF4DF}" destId="{19016035-A8D9-4F6A-B140-32D170E4BC45}" srcOrd="4" destOrd="0" presId="urn:microsoft.com/office/officeart/2005/8/layout/venn1"/>
    <dgm:cxn modelId="{5A2410EF-8F18-4A39-9F6B-C791E363A31C}" type="presParOf" srcId="{B3394CB8-8BAA-400C-866B-87BA884AF4DF}" destId="{0BB57123-300B-4B57-8240-FCB883754A71}"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CEA278-4BB3-4E84-A9D6-7C9641BBB96E}" type="doc">
      <dgm:prSet loTypeId="urn:microsoft.com/office/officeart/2005/8/layout/venn1" loCatId="relationship" qsTypeId="urn:microsoft.com/office/officeart/2005/8/quickstyle/simple1" qsCatId="simple" csTypeId="urn:microsoft.com/office/officeart/2005/8/colors/accent1_2" csCatId="accent1" phldr="1"/>
      <dgm:spPr/>
    </dgm:pt>
    <dgm:pt modelId="{BD8F9DCC-C9EA-4A33-B1D7-F4D1E4EC2698}">
      <dgm:prSet phldrT="[Tekst]" custT="1"/>
      <dgm:spPr/>
      <dgm:t>
        <a:bodyPr/>
        <a:lstStyle/>
        <a:p>
          <a:r>
            <a:rPr lang="da-DK" sz="3200" b="1" dirty="0" smtClean="0"/>
            <a:t>Didaktik</a:t>
          </a:r>
          <a:endParaRPr lang="da-DK" sz="3200" b="1" dirty="0"/>
        </a:p>
      </dgm:t>
    </dgm:pt>
    <dgm:pt modelId="{6F5C8234-016A-423A-871A-71C9FFC1A46E}" type="parTrans" cxnId="{4A8B893E-F4A2-4A39-B4D3-713C97CFBFCB}">
      <dgm:prSet/>
      <dgm:spPr/>
      <dgm:t>
        <a:bodyPr/>
        <a:lstStyle/>
        <a:p>
          <a:endParaRPr lang="da-DK"/>
        </a:p>
      </dgm:t>
    </dgm:pt>
    <dgm:pt modelId="{CAB31883-F829-47E9-B2DB-578B82D19E8E}" type="sibTrans" cxnId="{4A8B893E-F4A2-4A39-B4D3-713C97CFBFCB}">
      <dgm:prSet/>
      <dgm:spPr/>
      <dgm:t>
        <a:bodyPr/>
        <a:lstStyle/>
        <a:p>
          <a:endParaRPr lang="da-DK"/>
        </a:p>
      </dgm:t>
    </dgm:pt>
    <dgm:pt modelId="{D026DC02-EF82-4CCD-A6E3-F32D31B8C1D4}">
      <dgm:prSet phldrT="[Tekst]" custT="1"/>
      <dgm:spPr/>
      <dgm:t>
        <a:bodyPr/>
        <a:lstStyle/>
        <a:p>
          <a:r>
            <a:rPr lang="da-DK" sz="3200" b="1" dirty="0" err="1" smtClean="0"/>
            <a:t>Relationsarbejde</a:t>
          </a:r>
          <a:endParaRPr lang="da-DK" sz="3200" b="1" dirty="0"/>
        </a:p>
      </dgm:t>
    </dgm:pt>
    <dgm:pt modelId="{E4C8B360-202C-4743-98E2-030F3D70C745}" type="parTrans" cxnId="{4D8BB637-77CB-42A7-959E-E8059C89A89B}">
      <dgm:prSet/>
      <dgm:spPr/>
      <dgm:t>
        <a:bodyPr/>
        <a:lstStyle/>
        <a:p>
          <a:endParaRPr lang="da-DK"/>
        </a:p>
      </dgm:t>
    </dgm:pt>
    <dgm:pt modelId="{B42AA2FD-7466-4DAA-BD4D-81EFF34DEAF8}" type="sibTrans" cxnId="{4D8BB637-77CB-42A7-959E-E8059C89A89B}">
      <dgm:prSet/>
      <dgm:spPr/>
      <dgm:t>
        <a:bodyPr/>
        <a:lstStyle/>
        <a:p>
          <a:endParaRPr lang="da-DK"/>
        </a:p>
      </dgm:t>
    </dgm:pt>
    <dgm:pt modelId="{1C42AB07-81F2-4A3D-9945-16B16B550E07}">
      <dgm:prSet phldrT="[Tekst]" custT="1"/>
      <dgm:spPr/>
      <dgm:t>
        <a:bodyPr/>
        <a:lstStyle/>
        <a:p>
          <a:r>
            <a:rPr lang="da-DK" sz="3200" b="1" dirty="0" smtClean="0"/>
            <a:t>Klasse-ledelse</a:t>
          </a:r>
          <a:endParaRPr lang="da-DK" sz="3200" b="1" dirty="0"/>
        </a:p>
      </dgm:t>
    </dgm:pt>
    <dgm:pt modelId="{EB00DDAA-E21F-457D-84D7-4378367778E5}" type="parTrans" cxnId="{4E96C858-9C8D-4912-8FE3-EFB023FF287C}">
      <dgm:prSet/>
      <dgm:spPr/>
      <dgm:t>
        <a:bodyPr/>
        <a:lstStyle/>
        <a:p>
          <a:endParaRPr lang="da-DK"/>
        </a:p>
      </dgm:t>
    </dgm:pt>
    <dgm:pt modelId="{66973EE0-5DA2-446F-AF26-5E3A18F25094}" type="sibTrans" cxnId="{4E96C858-9C8D-4912-8FE3-EFB023FF287C}">
      <dgm:prSet/>
      <dgm:spPr/>
      <dgm:t>
        <a:bodyPr/>
        <a:lstStyle/>
        <a:p>
          <a:endParaRPr lang="da-DK"/>
        </a:p>
      </dgm:t>
    </dgm:pt>
    <dgm:pt modelId="{B2AF51D7-9B0B-4BF4-BC25-0B61E6C7A8AB}" type="pres">
      <dgm:prSet presAssocID="{E7CEA278-4BB3-4E84-A9D6-7C9641BBB96E}" presName="compositeShape" presStyleCnt="0">
        <dgm:presLayoutVars>
          <dgm:chMax val="7"/>
          <dgm:dir/>
          <dgm:resizeHandles val="exact"/>
        </dgm:presLayoutVars>
      </dgm:prSet>
      <dgm:spPr/>
    </dgm:pt>
    <dgm:pt modelId="{82D8E338-D1DB-4C08-9560-26B29601E2B6}" type="pres">
      <dgm:prSet presAssocID="{BD8F9DCC-C9EA-4A33-B1D7-F4D1E4EC2698}" presName="circ1" presStyleLbl="vennNode1" presStyleIdx="0" presStyleCnt="3"/>
      <dgm:spPr/>
      <dgm:t>
        <a:bodyPr/>
        <a:lstStyle/>
        <a:p>
          <a:endParaRPr lang="da-DK"/>
        </a:p>
      </dgm:t>
    </dgm:pt>
    <dgm:pt modelId="{5CE209D1-4663-4717-B242-5005C70B14E3}" type="pres">
      <dgm:prSet presAssocID="{BD8F9DCC-C9EA-4A33-B1D7-F4D1E4EC2698}" presName="circ1Tx" presStyleLbl="revTx" presStyleIdx="0" presStyleCnt="0">
        <dgm:presLayoutVars>
          <dgm:chMax val="0"/>
          <dgm:chPref val="0"/>
          <dgm:bulletEnabled val="1"/>
        </dgm:presLayoutVars>
      </dgm:prSet>
      <dgm:spPr/>
      <dgm:t>
        <a:bodyPr/>
        <a:lstStyle/>
        <a:p>
          <a:endParaRPr lang="da-DK"/>
        </a:p>
      </dgm:t>
    </dgm:pt>
    <dgm:pt modelId="{DC44CDA0-7446-42EC-B682-6C5A2D1D7A82}" type="pres">
      <dgm:prSet presAssocID="{D026DC02-EF82-4CCD-A6E3-F32D31B8C1D4}" presName="circ2" presStyleLbl="vennNode1" presStyleIdx="1" presStyleCnt="3"/>
      <dgm:spPr/>
      <dgm:t>
        <a:bodyPr/>
        <a:lstStyle/>
        <a:p>
          <a:endParaRPr lang="da-DK"/>
        </a:p>
      </dgm:t>
    </dgm:pt>
    <dgm:pt modelId="{E5CCDD7B-BBB4-40B0-8B55-2024A32F9321}" type="pres">
      <dgm:prSet presAssocID="{D026DC02-EF82-4CCD-A6E3-F32D31B8C1D4}" presName="circ2Tx" presStyleLbl="revTx" presStyleIdx="0" presStyleCnt="0">
        <dgm:presLayoutVars>
          <dgm:chMax val="0"/>
          <dgm:chPref val="0"/>
          <dgm:bulletEnabled val="1"/>
        </dgm:presLayoutVars>
      </dgm:prSet>
      <dgm:spPr/>
      <dgm:t>
        <a:bodyPr/>
        <a:lstStyle/>
        <a:p>
          <a:endParaRPr lang="da-DK"/>
        </a:p>
      </dgm:t>
    </dgm:pt>
    <dgm:pt modelId="{F7AA875E-724B-4AAD-B7A7-8D094D94E5CE}" type="pres">
      <dgm:prSet presAssocID="{1C42AB07-81F2-4A3D-9945-16B16B550E07}" presName="circ3" presStyleLbl="vennNode1" presStyleIdx="2" presStyleCnt="3"/>
      <dgm:spPr/>
      <dgm:t>
        <a:bodyPr/>
        <a:lstStyle/>
        <a:p>
          <a:endParaRPr lang="da-DK"/>
        </a:p>
      </dgm:t>
    </dgm:pt>
    <dgm:pt modelId="{30B0C752-9B0F-4663-AF11-9D5D030DBBD8}" type="pres">
      <dgm:prSet presAssocID="{1C42AB07-81F2-4A3D-9945-16B16B550E07}" presName="circ3Tx" presStyleLbl="revTx" presStyleIdx="0" presStyleCnt="0">
        <dgm:presLayoutVars>
          <dgm:chMax val="0"/>
          <dgm:chPref val="0"/>
          <dgm:bulletEnabled val="1"/>
        </dgm:presLayoutVars>
      </dgm:prSet>
      <dgm:spPr/>
      <dgm:t>
        <a:bodyPr/>
        <a:lstStyle/>
        <a:p>
          <a:endParaRPr lang="da-DK"/>
        </a:p>
      </dgm:t>
    </dgm:pt>
  </dgm:ptLst>
  <dgm:cxnLst>
    <dgm:cxn modelId="{38D53199-1CA9-4F68-84CF-0705BEE4385D}" type="presOf" srcId="{BD8F9DCC-C9EA-4A33-B1D7-F4D1E4EC2698}" destId="{82D8E338-D1DB-4C08-9560-26B29601E2B6}" srcOrd="0" destOrd="0" presId="urn:microsoft.com/office/officeart/2005/8/layout/venn1"/>
    <dgm:cxn modelId="{4A8B893E-F4A2-4A39-B4D3-713C97CFBFCB}" srcId="{E7CEA278-4BB3-4E84-A9D6-7C9641BBB96E}" destId="{BD8F9DCC-C9EA-4A33-B1D7-F4D1E4EC2698}" srcOrd="0" destOrd="0" parTransId="{6F5C8234-016A-423A-871A-71C9FFC1A46E}" sibTransId="{CAB31883-F829-47E9-B2DB-578B82D19E8E}"/>
    <dgm:cxn modelId="{4D8BB637-77CB-42A7-959E-E8059C89A89B}" srcId="{E7CEA278-4BB3-4E84-A9D6-7C9641BBB96E}" destId="{D026DC02-EF82-4CCD-A6E3-F32D31B8C1D4}" srcOrd="1" destOrd="0" parTransId="{E4C8B360-202C-4743-98E2-030F3D70C745}" sibTransId="{B42AA2FD-7466-4DAA-BD4D-81EFF34DEAF8}"/>
    <dgm:cxn modelId="{3D0D1B36-405A-47DD-8434-38CA2D4EB4B0}" type="presOf" srcId="{D026DC02-EF82-4CCD-A6E3-F32D31B8C1D4}" destId="{E5CCDD7B-BBB4-40B0-8B55-2024A32F9321}" srcOrd="1" destOrd="0" presId="urn:microsoft.com/office/officeart/2005/8/layout/venn1"/>
    <dgm:cxn modelId="{FB3C808C-9AFE-45F1-9822-499B7881D6E8}" type="presOf" srcId="{BD8F9DCC-C9EA-4A33-B1D7-F4D1E4EC2698}" destId="{5CE209D1-4663-4717-B242-5005C70B14E3}" srcOrd="1" destOrd="0" presId="urn:microsoft.com/office/officeart/2005/8/layout/venn1"/>
    <dgm:cxn modelId="{4E96C858-9C8D-4912-8FE3-EFB023FF287C}" srcId="{E7CEA278-4BB3-4E84-A9D6-7C9641BBB96E}" destId="{1C42AB07-81F2-4A3D-9945-16B16B550E07}" srcOrd="2" destOrd="0" parTransId="{EB00DDAA-E21F-457D-84D7-4378367778E5}" sibTransId="{66973EE0-5DA2-446F-AF26-5E3A18F25094}"/>
    <dgm:cxn modelId="{78D4AC71-4068-408F-8255-F259BA00B4D2}" type="presOf" srcId="{E7CEA278-4BB3-4E84-A9D6-7C9641BBB96E}" destId="{B2AF51D7-9B0B-4BF4-BC25-0B61E6C7A8AB}" srcOrd="0" destOrd="0" presId="urn:microsoft.com/office/officeart/2005/8/layout/venn1"/>
    <dgm:cxn modelId="{828F43D6-1F55-4FD9-B972-C80EE300AD9F}" type="presOf" srcId="{D026DC02-EF82-4CCD-A6E3-F32D31B8C1D4}" destId="{DC44CDA0-7446-42EC-B682-6C5A2D1D7A82}" srcOrd="0" destOrd="0" presId="urn:microsoft.com/office/officeart/2005/8/layout/venn1"/>
    <dgm:cxn modelId="{5D0EDC4E-E87B-4458-8F9B-4219C7CF3678}" type="presOf" srcId="{1C42AB07-81F2-4A3D-9945-16B16B550E07}" destId="{F7AA875E-724B-4AAD-B7A7-8D094D94E5CE}" srcOrd="0" destOrd="0" presId="urn:microsoft.com/office/officeart/2005/8/layout/venn1"/>
    <dgm:cxn modelId="{B3680BA7-7463-400F-A513-60E1F625CC34}" type="presOf" srcId="{1C42AB07-81F2-4A3D-9945-16B16B550E07}" destId="{30B0C752-9B0F-4663-AF11-9D5D030DBBD8}" srcOrd="1" destOrd="0" presId="urn:microsoft.com/office/officeart/2005/8/layout/venn1"/>
    <dgm:cxn modelId="{6058D2F7-6DA5-40B0-B5AC-6D9EDD9C5A5B}" type="presParOf" srcId="{B2AF51D7-9B0B-4BF4-BC25-0B61E6C7A8AB}" destId="{82D8E338-D1DB-4C08-9560-26B29601E2B6}" srcOrd="0" destOrd="0" presId="urn:microsoft.com/office/officeart/2005/8/layout/venn1"/>
    <dgm:cxn modelId="{DDBE5308-5EAA-4025-98A6-727B59E054FC}" type="presParOf" srcId="{B2AF51D7-9B0B-4BF4-BC25-0B61E6C7A8AB}" destId="{5CE209D1-4663-4717-B242-5005C70B14E3}" srcOrd="1" destOrd="0" presId="urn:microsoft.com/office/officeart/2005/8/layout/venn1"/>
    <dgm:cxn modelId="{57C791E4-0232-4DC4-B28E-71A585243099}" type="presParOf" srcId="{B2AF51D7-9B0B-4BF4-BC25-0B61E6C7A8AB}" destId="{DC44CDA0-7446-42EC-B682-6C5A2D1D7A82}" srcOrd="2" destOrd="0" presId="urn:microsoft.com/office/officeart/2005/8/layout/venn1"/>
    <dgm:cxn modelId="{4E3D01B9-CB00-48DF-AA8D-DFA75B1F3149}" type="presParOf" srcId="{B2AF51D7-9B0B-4BF4-BC25-0B61E6C7A8AB}" destId="{E5CCDD7B-BBB4-40B0-8B55-2024A32F9321}" srcOrd="3" destOrd="0" presId="urn:microsoft.com/office/officeart/2005/8/layout/venn1"/>
    <dgm:cxn modelId="{82D03FF1-37DD-408E-93EF-2062AB745DF7}" type="presParOf" srcId="{B2AF51D7-9B0B-4BF4-BC25-0B61E6C7A8AB}" destId="{F7AA875E-724B-4AAD-B7A7-8D094D94E5CE}" srcOrd="4" destOrd="0" presId="urn:microsoft.com/office/officeart/2005/8/layout/venn1"/>
    <dgm:cxn modelId="{10571415-B22F-451E-9A54-50FC1B063FC0}" type="presParOf" srcId="{B2AF51D7-9B0B-4BF4-BC25-0B61E6C7A8AB}" destId="{30B0C752-9B0F-4663-AF11-9D5D030DBBD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ED5BBB-4B2C-44AA-8892-9B2B64CDF18A}" type="doc">
      <dgm:prSet loTypeId="urn:microsoft.com/office/officeart/2005/8/layout/arrow1" loCatId="process" qsTypeId="urn:microsoft.com/office/officeart/2005/8/quickstyle/simple4" qsCatId="simple" csTypeId="urn:microsoft.com/office/officeart/2005/8/colors/colorful4" csCatId="colorful" phldr="1"/>
      <dgm:spPr/>
      <dgm:t>
        <a:bodyPr/>
        <a:lstStyle/>
        <a:p>
          <a:endParaRPr lang="da-DK"/>
        </a:p>
      </dgm:t>
    </dgm:pt>
    <dgm:pt modelId="{22193884-8569-4779-8471-1FEA44E72C80}">
      <dgm:prSet phldrT="[Tekst]"/>
      <dgm:spPr/>
      <dgm:t>
        <a:bodyPr/>
        <a:lstStyle/>
        <a:p>
          <a:r>
            <a:rPr lang="da-DK" dirty="0" smtClean="0"/>
            <a:t>Struktureret observation</a:t>
          </a:r>
          <a:endParaRPr lang="da-DK" dirty="0"/>
        </a:p>
      </dgm:t>
    </dgm:pt>
    <dgm:pt modelId="{9675EC7A-1C89-4EF9-9E0C-94616DA22081}" type="parTrans" cxnId="{B3E9FA31-AD72-418D-9855-EAA4DAE62FA1}">
      <dgm:prSet/>
      <dgm:spPr/>
      <dgm:t>
        <a:bodyPr/>
        <a:lstStyle/>
        <a:p>
          <a:endParaRPr lang="da-DK"/>
        </a:p>
      </dgm:t>
    </dgm:pt>
    <dgm:pt modelId="{AF3A0EAC-7C33-4B37-970D-392D17801766}" type="sibTrans" cxnId="{B3E9FA31-AD72-418D-9855-EAA4DAE62FA1}">
      <dgm:prSet/>
      <dgm:spPr/>
      <dgm:t>
        <a:bodyPr/>
        <a:lstStyle/>
        <a:p>
          <a:endParaRPr lang="da-DK"/>
        </a:p>
      </dgm:t>
    </dgm:pt>
    <dgm:pt modelId="{F6A8B3EA-51C5-4329-B3DB-17BCC9947892}">
      <dgm:prSet phldrT="[Tekst]"/>
      <dgm:spPr/>
      <dgm:t>
        <a:bodyPr/>
        <a:lstStyle/>
        <a:p>
          <a:r>
            <a:rPr lang="da-DK" dirty="0" smtClean="0"/>
            <a:t>Ustruktureret observation</a:t>
          </a:r>
          <a:endParaRPr lang="da-DK" dirty="0"/>
        </a:p>
      </dgm:t>
    </dgm:pt>
    <dgm:pt modelId="{DE65AFA0-50E2-45FF-9220-07B9A5320E1C}" type="parTrans" cxnId="{6DC530DC-A8DA-4D87-874B-C75317B05A0E}">
      <dgm:prSet/>
      <dgm:spPr/>
      <dgm:t>
        <a:bodyPr/>
        <a:lstStyle/>
        <a:p>
          <a:endParaRPr lang="da-DK"/>
        </a:p>
      </dgm:t>
    </dgm:pt>
    <dgm:pt modelId="{524C44DB-3840-4257-969C-CDCBA536A114}" type="sibTrans" cxnId="{6DC530DC-A8DA-4D87-874B-C75317B05A0E}">
      <dgm:prSet/>
      <dgm:spPr/>
      <dgm:t>
        <a:bodyPr/>
        <a:lstStyle/>
        <a:p>
          <a:endParaRPr lang="da-DK"/>
        </a:p>
      </dgm:t>
    </dgm:pt>
    <dgm:pt modelId="{CC61651D-32F2-4017-A797-203D58AEDEDE}" type="pres">
      <dgm:prSet presAssocID="{B1ED5BBB-4B2C-44AA-8892-9B2B64CDF18A}" presName="cycle" presStyleCnt="0">
        <dgm:presLayoutVars>
          <dgm:dir/>
          <dgm:resizeHandles val="exact"/>
        </dgm:presLayoutVars>
      </dgm:prSet>
      <dgm:spPr/>
      <dgm:t>
        <a:bodyPr/>
        <a:lstStyle/>
        <a:p>
          <a:endParaRPr lang="da-DK"/>
        </a:p>
      </dgm:t>
    </dgm:pt>
    <dgm:pt modelId="{3E6D1A09-8085-4F85-B80B-4B812D05E22A}" type="pres">
      <dgm:prSet presAssocID="{22193884-8569-4779-8471-1FEA44E72C80}" presName="arrow" presStyleLbl="node1" presStyleIdx="0" presStyleCnt="2" custScaleX="112047" custScaleY="110122" custRadScaleRad="101655" custRadScaleInc="-3831">
        <dgm:presLayoutVars>
          <dgm:bulletEnabled val="1"/>
        </dgm:presLayoutVars>
      </dgm:prSet>
      <dgm:spPr/>
      <dgm:t>
        <a:bodyPr/>
        <a:lstStyle/>
        <a:p>
          <a:endParaRPr lang="da-DK"/>
        </a:p>
      </dgm:t>
    </dgm:pt>
    <dgm:pt modelId="{9D841821-D7A6-4679-86C5-81ACBEB52150}" type="pres">
      <dgm:prSet presAssocID="{F6A8B3EA-51C5-4329-B3DB-17BCC9947892}" presName="arrow" presStyleLbl="node1" presStyleIdx="1" presStyleCnt="2" custScaleY="110122">
        <dgm:presLayoutVars>
          <dgm:bulletEnabled val="1"/>
        </dgm:presLayoutVars>
      </dgm:prSet>
      <dgm:spPr/>
      <dgm:t>
        <a:bodyPr/>
        <a:lstStyle/>
        <a:p>
          <a:endParaRPr lang="da-DK"/>
        </a:p>
      </dgm:t>
    </dgm:pt>
  </dgm:ptLst>
  <dgm:cxnLst>
    <dgm:cxn modelId="{B3E9FA31-AD72-418D-9855-EAA4DAE62FA1}" srcId="{B1ED5BBB-4B2C-44AA-8892-9B2B64CDF18A}" destId="{22193884-8569-4779-8471-1FEA44E72C80}" srcOrd="0" destOrd="0" parTransId="{9675EC7A-1C89-4EF9-9E0C-94616DA22081}" sibTransId="{AF3A0EAC-7C33-4B37-970D-392D17801766}"/>
    <dgm:cxn modelId="{812A1C58-3D54-43F3-92D1-100764B68ACC}" type="presOf" srcId="{F6A8B3EA-51C5-4329-B3DB-17BCC9947892}" destId="{9D841821-D7A6-4679-86C5-81ACBEB52150}" srcOrd="0" destOrd="0" presId="urn:microsoft.com/office/officeart/2005/8/layout/arrow1"/>
    <dgm:cxn modelId="{86CA435D-F4F7-4409-8B2F-7A7C9A0111D3}" type="presOf" srcId="{22193884-8569-4779-8471-1FEA44E72C80}" destId="{3E6D1A09-8085-4F85-B80B-4B812D05E22A}" srcOrd="0" destOrd="0" presId="urn:microsoft.com/office/officeart/2005/8/layout/arrow1"/>
    <dgm:cxn modelId="{83EA0347-C9DF-4214-879C-F5A754CA3B03}" type="presOf" srcId="{B1ED5BBB-4B2C-44AA-8892-9B2B64CDF18A}" destId="{CC61651D-32F2-4017-A797-203D58AEDEDE}" srcOrd="0" destOrd="0" presId="urn:microsoft.com/office/officeart/2005/8/layout/arrow1"/>
    <dgm:cxn modelId="{6DC530DC-A8DA-4D87-874B-C75317B05A0E}" srcId="{B1ED5BBB-4B2C-44AA-8892-9B2B64CDF18A}" destId="{F6A8B3EA-51C5-4329-B3DB-17BCC9947892}" srcOrd="1" destOrd="0" parTransId="{DE65AFA0-50E2-45FF-9220-07B9A5320E1C}" sibTransId="{524C44DB-3840-4257-969C-CDCBA536A114}"/>
    <dgm:cxn modelId="{B5C64426-DB7F-4CD1-BA68-2026D94EA4D8}" type="presParOf" srcId="{CC61651D-32F2-4017-A797-203D58AEDEDE}" destId="{3E6D1A09-8085-4F85-B80B-4B812D05E22A}" srcOrd="0" destOrd="0" presId="urn:microsoft.com/office/officeart/2005/8/layout/arrow1"/>
    <dgm:cxn modelId="{616E2953-F11F-4DA4-86F3-23D3536375D9}" type="presParOf" srcId="{CC61651D-32F2-4017-A797-203D58AEDEDE}" destId="{9D841821-D7A6-4679-86C5-81ACBEB52150}"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D7B6FD-45BE-48A9-8D89-E16B9D150A62}" type="datetimeFigureOut">
              <a:rPr lang="da-DK" smtClean="0"/>
              <a:t>05-04-2016</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394D67-DAAA-45A5-8D2A-EF4228EF2A5E}" type="slidenum">
              <a:rPr lang="da-DK" smtClean="0"/>
              <a:t>‹nr.›</a:t>
            </a:fld>
            <a:endParaRPr lang="da-DK"/>
          </a:p>
        </p:txBody>
      </p:sp>
    </p:spTree>
    <p:extLst>
      <p:ext uri="{BB962C8B-B14F-4D97-AF65-F5344CB8AC3E}">
        <p14:creationId xmlns:p14="http://schemas.microsoft.com/office/powerpoint/2010/main" val="66104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a-DK" smtClean="0"/>
              <a:t>Hvad mangler evt.?</a:t>
            </a:r>
          </a:p>
        </p:txBody>
      </p:sp>
      <p:sp>
        <p:nvSpPr>
          <p:cNvPr id="4" name="Pladsholder til diasnummer 3"/>
          <p:cNvSpPr>
            <a:spLocks noGrp="1"/>
          </p:cNvSpPr>
          <p:nvPr>
            <p:ph type="sldNum" sz="quarter" idx="5"/>
          </p:nvPr>
        </p:nvSpPr>
        <p:spPr/>
        <p:txBody>
          <a:bodyPr/>
          <a:lstStyle/>
          <a:p>
            <a:pPr>
              <a:defRPr/>
            </a:pPr>
            <a:fld id="{6EC48970-BA73-44BE-AFB2-AAACF64A7C9A}" type="slidenum">
              <a:rPr lang="da-DK" smtClean="0"/>
              <a:pPr>
                <a:defRPr/>
              </a:pPr>
              <a:t>9</a:t>
            </a:fld>
            <a:endParaRPr lang="da-DK"/>
          </a:p>
        </p:txBody>
      </p:sp>
    </p:spTree>
    <p:extLst>
      <p:ext uri="{BB962C8B-B14F-4D97-AF65-F5344CB8AC3E}">
        <p14:creationId xmlns:p14="http://schemas.microsoft.com/office/powerpoint/2010/main" val="1722699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a-DK" smtClean="0"/>
              <a:t>1. Som lærer observerer man for at kunne lægge forholdene bedst muligt til rette for læring.</a:t>
            </a:r>
          </a:p>
        </p:txBody>
      </p:sp>
      <p:sp>
        <p:nvSpPr>
          <p:cNvPr id="4" name="Pladsholder til diasnummer 3"/>
          <p:cNvSpPr>
            <a:spLocks noGrp="1"/>
          </p:cNvSpPr>
          <p:nvPr>
            <p:ph type="sldNum" sz="quarter" idx="5"/>
          </p:nvPr>
        </p:nvSpPr>
        <p:spPr/>
        <p:txBody>
          <a:bodyPr/>
          <a:lstStyle/>
          <a:p>
            <a:pPr>
              <a:defRPr/>
            </a:pPr>
            <a:fld id="{04134FE7-CCF5-4D2C-9ECB-31FC7AAFED7E}" type="slidenum">
              <a:rPr lang="da-DK" smtClean="0"/>
              <a:pPr>
                <a:defRPr/>
              </a:pPr>
              <a:t>10</a:t>
            </a:fld>
            <a:endParaRPr lang="da-DK"/>
          </a:p>
        </p:txBody>
      </p:sp>
    </p:spTree>
    <p:extLst>
      <p:ext uri="{BB962C8B-B14F-4D97-AF65-F5344CB8AC3E}">
        <p14:creationId xmlns:p14="http://schemas.microsoft.com/office/powerpoint/2010/main" val="1536311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a-DK" smtClean="0"/>
              <a:t>Test korttidshukommelse: Talrække 8,6,1,9,7,2,0,1,0,5 -  (Den har et begrænset kapacitet, oftest kun 7 tal, hvis vi skal huske det kan vi benytte strategier, fx knytte fortællinger til, første maj (0501), første EF-AFSTEMNING (1972), BEDSTEFAR (86): Derved reducerer vi antallet til tre.</a:t>
            </a:r>
          </a:p>
          <a:p>
            <a:r>
              <a:rPr lang="da-DK" smtClean="0"/>
              <a:t>Pointe: Tænk hvis ambitionen er at vi skal observere – og huske – en times undervisning.</a:t>
            </a:r>
          </a:p>
          <a:p>
            <a:r>
              <a:rPr lang="da-DK" smtClean="0"/>
              <a:t>Kan du stole på din hukommelse, hvis du ikke tager noter?</a:t>
            </a:r>
          </a:p>
          <a:p>
            <a:r>
              <a:rPr lang="da-DK" smtClean="0"/>
              <a:t>Strategi: Noter, stikord, symboler kan give dig bedre mulighed for at kunne gengive, huske, citere, </a:t>
            </a:r>
          </a:p>
          <a:p>
            <a:r>
              <a:rPr lang="da-DK" smtClean="0"/>
              <a:t>Langtidshukommelsens (permanent) kapacitet er overvældende, men kræver vedligeholdelse. Godt hvis der er struktur og kategoriseret.</a:t>
            </a:r>
          </a:p>
        </p:txBody>
      </p:sp>
      <p:sp>
        <p:nvSpPr>
          <p:cNvPr id="4" name="Pladsholder til diasnummer 3"/>
          <p:cNvSpPr>
            <a:spLocks noGrp="1"/>
          </p:cNvSpPr>
          <p:nvPr>
            <p:ph type="sldNum" sz="quarter" idx="5"/>
          </p:nvPr>
        </p:nvSpPr>
        <p:spPr/>
        <p:txBody>
          <a:bodyPr/>
          <a:lstStyle/>
          <a:p>
            <a:pPr>
              <a:defRPr/>
            </a:pPr>
            <a:fld id="{B9C9399B-FBFA-490D-BDE1-19898CC15308}" type="slidenum">
              <a:rPr lang="da-DK" smtClean="0"/>
              <a:pPr>
                <a:defRPr/>
              </a:pPr>
              <a:t>11</a:t>
            </a:fld>
            <a:endParaRPr lang="da-DK"/>
          </a:p>
        </p:txBody>
      </p:sp>
    </p:spTree>
    <p:extLst>
      <p:ext uri="{BB962C8B-B14F-4D97-AF65-F5344CB8AC3E}">
        <p14:creationId xmlns:p14="http://schemas.microsoft.com/office/powerpoint/2010/main" val="1155261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a-DK" smtClean="0"/>
              <a:t>Den gode observatør skelnen mellem disse ovenstående punkter, det er en forudsætning – og sagligt</a:t>
            </a:r>
          </a:p>
          <a:p>
            <a:endParaRPr lang="da-DK" smtClean="0"/>
          </a:p>
          <a:p>
            <a:r>
              <a:rPr lang="da-DK" smtClean="0"/>
              <a:t>Bateson om afmontering af det objektive</a:t>
            </a:r>
          </a:p>
          <a:p>
            <a:r>
              <a:rPr lang="da-DK" smtClean="0"/>
              <a:t>Askland ser idealet for saglighed som alternativ til et strengt ideal om at kunne observere objektivt</a:t>
            </a:r>
          </a:p>
          <a:p>
            <a:endParaRPr lang="da-DK" smtClean="0"/>
          </a:p>
          <a:p>
            <a:r>
              <a:rPr lang="da-DK" smtClean="0"/>
              <a:t>Askland har tre opmærksomhedspunkter ifm. Observation. 1. Du ser hvad andre gør, men ikke hvorfor de gør det. 2. Du oplever selv værdien af det, andre gør. 3. Du ser ikke, hvad andre fornemmer eller tænker</a:t>
            </a:r>
          </a:p>
        </p:txBody>
      </p:sp>
      <p:sp>
        <p:nvSpPr>
          <p:cNvPr id="4" name="Pladsholder til diasnummer 3"/>
          <p:cNvSpPr>
            <a:spLocks noGrp="1"/>
          </p:cNvSpPr>
          <p:nvPr>
            <p:ph type="sldNum" sz="quarter" idx="5"/>
          </p:nvPr>
        </p:nvSpPr>
        <p:spPr/>
        <p:txBody>
          <a:bodyPr/>
          <a:lstStyle/>
          <a:p>
            <a:pPr>
              <a:defRPr/>
            </a:pPr>
            <a:fld id="{C4559A50-66D0-4A1C-ADFB-4D39C0BBBC03}" type="slidenum">
              <a:rPr lang="da-DK" smtClean="0"/>
              <a:pPr>
                <a:defRPr/>
              </a:pPr>
              <a:t>12</a:t>
            </a:fld>
            <a:endParaRPr lang="da-DK"/>
          </a:p>
        </p:txBody>
      </p:sp>
    </p:spTree>
    <p:extLst>
      <p:ext uri="{BB962C8B-B14F-4D97-AF65-F5344CB8AC3E}">
        <p14:creationId xmlns:p14="http://schemas.microsoft.com/office/powerpoint/2010/main" val="2797898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a-DK" smtClean="0"/>
              <a:t>Observatørens rolle, model for idealtypisk forskerrolle, overvejelser om grad af præsentation af rollen og det der ønskes observeret</a:t>
            </a:r>
          </a:p>
          <a:p>
            <a:r>
              <a:rPr lang="da-DK" smtClean="0"/>
              <a:t>Etiske regler: Hvilke benyttes, og hvem har aftalt hvad?</a:t>
            </a:r>
          </a:p>
          <a:p>
            <a:r>
              <a:rPr lang="da-DK" smtClean="0"/>
              <a:t>Tavshedspligt skal defineres</a:t>
            </a:r>
          </a:p>
        </p:txBody>
      </p:sp>
      <p:sp>
        <p:nvSpPr>
          <p:cNvPr id="4" name="Pladsholder til diasnummer 3"/>
          <p:cNvSpPr>
            <a:spLocks noGrp="1"/>
          </p:cNvSpPr>
          <p:nvPr>
            <p:ph type="sldNum" sz="quarter" idx="5"/>
          </p:nvPr>
        </p:nvSpPr>
        <p:spPr/>
        <p:txBody>
          <a:bodyPr/>
          <a:lstStyle/>
          <a:p>
            <a:pPr>
              <a:defRPr/>
            </a:pPr>
            <a:fld id="{4BE0687F-CA2E-4138-AA62-79FE80891714}" type="slidenum">
              <a:rPr lang="da-DK" smtClean="0"/>
              <a:pPr>
                <a:defRPr/>
              </a:pPr>
              <a:t>13</a:t>
            </a:fld>
            <a:endParaRPr lang="da-DK"/>
          </a:p>
        </p:txBody>
      </p:sp>
    </p:spTree>
    <p:extLst>
      <p:ext uri="{BB962C8B-B14F-4D97-AF65-F5344CB8AC3E}">
        <p14:creationId xmlns:p14="http://schemas.microsoft.com/office/powerpoint/2010/main" val="141187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a-DK" smtClean="0"/>
              <a:t>Hvornår observere? Undervejs i pæd. situation, efter eller både før, under og efter</a:t>
            </a:r>
          </a:p>
          <a:p>
            <a:r>
              <a:rPr lang="da-DK" smtClean="0"/>
              <a:t>Det er krævende at observere</a:t>
            </a:r>
          </a:p>
          <a:p>
            <a:r>
              <a:rPr lang="da-DK" smtClean="0"/>
              <a:t>Stikord, forkort lærer med L, og elev med E, fx . For positiv, høflig tale, og , for nedvurderende, negativ tale</a:t>
            </a:r>
          </a:p>
          <a:p>
            <a:r>
              <a:rPr lang="da-DK" smtClean="0"/>
              <a:t>Udvælg nogle punkter – og skift imellem de forskellige undervisningsgange</a:t>
            </a:r>
          </a:p>
          <a:p>
            <a:r>
              <a:rPr lang="da-DK" smtClean="0"/>
              <a:t>Det afhænger af formål med observationen (du kan til en start vælge det som har din interesse, eller det som du umiddelbart bliver overrasket over)</a:t>
            </a:r>
          </a:p>
          <a:p>
            <a:r>
              <a:rPr lang="da-DK" smtClean="0"/>
              <a:t>Husk kritisk refleksion over din observation – konteksten er også afgørende</a:t>
            </a:r>
          </a:p>
        </p:txBody>
      </p:sp>
      <p:sp>
        <p:nvSpPr>
          <p:cNvPr id="4" name="Pladsholder til diasnummer 3"/>
          <p:cNvSpPr>
            <a:spLocks noGrp="1"/>
          </p:cNvSpPr>
          <p:nvPr>
            <p:ph type="sldNum" sz="quarter" idx="5"/>
          </p:nvPr>
        </p:nvSpPr>
        <p:spPr/>
        <p:txBody>
          <a:bodyPr/>
          <a:lstStyle/>
          <a:p>
            <a:pPr>
              <a:defRPr/>
            </a:pPr>
            <a:fld id="{AD905275-358E-4920-AFCD-2FE5BD2838C6}" type="slidenum">
              <a:rPr lang="da-DK" smtClean="0"/>
              <a:pPr>
                <a:defRPr/>
              </a:pPr>
              <a:t>14</a:t>
            </a:fld>
            <a:endParaRPr lang="da-DK"/>
          </a:p>
        </p:txBody>
      </p:sp>
    </p:spTree>
    <p:extLst>
      <p:ext uri="{BB962C8B-B14F-4D97-AF65-F5344CB8AC3E}">
        <p14:creationId xmlns:p14="http://schemas.microsoft.com/office/powerpoint/2010/main" val="409252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DAE5D191-AE82-4039-8B76-04CB77E74744}" type="slidenum">
              <a:rPr lang="da-DK" smtClean="0"/>
              <a:t>15</a:t>
            </a:fld>
            <a:endParaRPr lang="da-DK"/>
          </a:p>
        </p:txBody>
      </p:sp>
    </p:spTree>
    <p:extLst>
      <p:ext uri="{BB962C8B-B14F-4D97-AF65-F5344CB8AC3E}">
        <p14:creationId xmlns:p14="http://schemas.microsoft.com/office/powerpoint/2010/main" val="2833816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Ved strukturerede iagttagelser, dokumentation får fx praktikgruppen et fælles grundlag for at tale om det, der  er sket med deres praktiklærer. </a:t>
            </a:r>
          </a:p>
          <a:p>
            <a:endParaRPr lang="da-DK" dirty="0" smtClean="0"/>
          </a:p>
          <a:p>
            <a:r>
              <a:rPr lang="da-DK" dirty="0" smtClean="0"/>
              <a:t>Ad Kontekst: Hvad er det for en skole som iagttagelserne finder sted på, hvad er det for en situation i klassen, som der iagttages i. Beskrive sammenhængen.</a:t>
            </a:r>
          </a:p>
          <a:p>
            <a:r>
              <a:rPr lang="da-DK" dirty="0" smtClean="0"/>
              <a:t>Ad Overordnet emne/problemområde: Hvad skal iagttages? Hvilket emne eller problem er jeg optaget af?</a:t>
            </a:r>
          </a:p>
          <a:p>
            <a:r>
              <a:rPr lang="da-DK" dirty="0" smtClean="0"/>
              <a:t>Ad Fokuspunkter: Hvad vil jeg især fokusere på? Skal det være undervisningsdifferentiering, klasseledelse eller samtalen i klassen.</a:t>
            </a:r>
          </a:p>
          <a:p>
            <a:r>
              <a:rPr lang="da-DK" dirty="0" smtClean="0"/>
              <a:t>Ad Konkrete </a:t>
            </a:r>
            <a:r>
              <a:rPr lang="da-DK" dirty="0" err="1" smtClean="0"/>
              <a:t>iagttagbare</a:t>
            </a:r>
            <a:r>
              <a:rPr lang="da-DK" dirty="0" smtClean="0"/>
              <a:t> forhold: UD: variation af metoder, organisering af undervisningen i par-arbejde, </a:t>
            </a:r>
            <a:r>
              <a:rPr lang="da-DK" dirty="0" err="1" smtClean="0"/>
              <a:t>gruppe-arbejde</a:t>
            </a:r>
            <a:r>
              <a:rPr lang="da-DK" dirty="0" smtClean="0"/>
              <a:t> og klasseundervisning, undervisningsmaterialer. Klasseledelse: hvordan inddrages eleverne, hvad bestemmer læreren/eleverne, Samtalen i klassen: hvem taler, hvor meget taler læreren/de enkelte elever, hvilket sprogbrug anvendes, kropssprog, tonen, osv.</a:t>
            </a:r>
          </a:p>
          <a:p>
            <a:r>
              <a:rPr lang="da-DK" dirty="0" smtClean="0"/>
              <a:t>Ad Iagttagelsesfelter: Klassen, skolegården (relationer elev-elev, deltagelse i leg), teammøde (hvad samarbejdes der om, er der tale om arbejdsdeling). </a:t>
            </a:r>
          </a:p>
          <a:p>
            <a:r>
              <a:rPr lang="da-DK" dirty="0" smtClean="0"/>
              <a:t>Ad Metoder: skemaer, evt. kombineret med interview.</a:t>
            </a:r>
          </a:p>
          <a:p>
            <a:r>
              <a:rPr lang="da-DK" dirty="0" smtClean="0"/>
              <a:t>Ad Registrerings- og dokumentationsmetoder: Hvad skal den studerende vælge? Er der elevprodukter, der kan bruges i analysen af undervisningen.</a:t>
            </a:r>
            <a:endParaRPr lang="da-DK" dirty="0"/>
          </a:p>
        </p:txBody>
      </p:sp>
      <p:sp>
        <p:nvSpPr>
          <p:cNvPr id="4" name="Pladsholder til diasnummer 3"/>
          <p:cNvSpPr>
            <a:spLocks noGrp="1"/>
          </p:cNvSpPr>
          <p:nvPr>
            <p:ph type="sldNum" sz="quarter" idx="10"/>
          </p:nvPr>
        </p:nvSpPr>
        <p:spPr/>
        <p:txBody>
          <a:bodyPr/>
          <a:lstStyle/>
          <a:p>
            <a:fld id="{DAE5D191-AE82-4039-8B76-04CB77E74744}" type="slidenum">
              <a:rPr lang="da-DK" smtClean="0"/>
              <a:t>16</a:t>
            </a:fld>
            <a:endParaRPr lang="da-DK"/>
          </a:p>
        </p:txBody>
      </p:sp>
    </p:spTree>
    <p:extLst>
      <p:ext uri="{BB962C8B-B14F-4D97-AF65-F5344CB8AC3E}">
        <p14:creationId xmlns:p14="http://schemas.microsoft.com/office/powerpoint/2010/main" val="4097422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Ny/2. udgave 20. august 2013</a:t>
            </a:r>
            <a:endParaRPr lang="da-DK" dirty="0"/>
          </a:p>
        </p:txBody>
      </p:sp>
      <p:sp>
        <p:nvSpPr>
          <p:cNvPr id="4" name="Pladsholder til diasnummer 3"/>
          <p:cNvSpPr>
            <a:spLocks noGrp="1"/>
          </p:cNvSpPr>
          <p:nvPr>
            <p:ph type="sldNum" sz="quarter" idx="10"/>
          </p:nvPr>
        </p:nvSpPr>
        <p:spPr/>
        <p:txBody>
          <a:bodyPr/>
          <a:lstStyle/>
          <a:p>
            <a:fld id="{DAE5D191-AE82-4039-8B76-04CB77E74744}" type="slidenum">
              <a:rPr lang="da-DK" smtClean="0"/>
              <a:t>17</a:t>
            </a:fld>
            <a:endParaRPr lang="da-DK"/>
          </a:p>
        </p:txBody>
      </p:sp>
    </p:spTree>
    <p:extLst>
      <p:ext uri="{BB962C8B-B14F-4D97-AF65-F5344CB8AC3E}">
        <p14:creationId xmlns:p14="http://schemas.microsoft.com/office/powerpoint/2010/main" val="3287298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Ved ustrukturerede iagttagelser noteres måske nøgleord, men kan være svært og tidskrævende at strukturere, hvad man har iagttaget.</a:t>
            </a:r>
          </a:p>
          <a:p>
            <a:pPr marL="228600" indent="-228600">
              <a:buAutoNum type="alphaUcPeriod"/>
            </a:pPr>
            <a:r>
              <a:rPr lang="da-DK" dirty="0" smtClean="0"/>
              <a:t>Person: Noterer hvem der har sagt hvad. Dato: Måske iagttages der over flere dage eller uger. Situation: Hvem er til stede? Hvor finder iagttagelserne sted?</a:t>
            </a:r>
          </a:p>
          <a:p>
            <a:pPr marL="228600" indent="-228600">
              <a:buAutoNum type="alphaUcPeriod"/>
            </a:pPr>
            <a:endParaRPr lang="da-DK" dirty="0"/>
          </a:p>
          <a:p>
            <a:pPr marL="228600" indent="-228600">
              <a:buAutoNum type="alphaUcPeriod"/>
            </a:pPr>
            <a:r>
              <a:rPr lang="da-DK" dirty="0"/>
              <a:t> </a:t>
            </a:r>
            <a:r>
              <a:rPr lang="da-DK" dirty="0" smtClean="0"/>
              <a:t>Tema: Måske flere temaer, en måde at ordne iagttagelserne på, eksempel på åbne kategorier, beskrivelserne skrives til højre.</a:t>
            </a:r>
          </a:p>
          <a:p>
            <a:pPr marL="228600" indent="-228600">
              <a:buAutoNum type="alphaUcPeriod"/>
            </a:pPr>
            <a:endParaRPr lang="da-DK" dirty="0"/>
          </a:p>
          <a:p>
            <a:r>
              <a:rPr lang="da-DK" dirty="0" smtClean="0"/>
              <a:t>Kan også lave skemaer med lukkede kategorier. Stærkt afgrænset hvad du ser efter. Fx hvor mange gange Filip rejser sig, hvor mange gange han afbryder samtalen i klassen, osv. </a:t>
            </a:r>
            <a:endParaRPr lang="da-DK" dirty="0"/>
          </a:p>
        </p:txBody>
      </p:sp>
      <p:sp>
        <p:nvSpPr>
          <p:cNvPr id="4" name="Pladsholder til diasnummer 3"/>
          <p:cNvSpPr>
            <a:spLocks noGrp="1"/>
          </p:cNvSpPr>
          <p:nvPr>
            <p:ph type="sldNum" sz="quarter" idx="10"/>
          </p:nvPr>
        </p:nvSpPr>
        <p:spPr/>
        <p:txBody>
          <a:bodyPr/>
          <a:lstStyle/>
          <a:p>
            <a:fld id="{DAE5D191-AE82-4039-8B76-04CB77E74744}" type="slidenum">
              <a:rPr lang="da-DK" smtClean="0"/>
              <a:t>18</a:t>
            </a:fld>
            <a:endParaRPr lang="da-DK"/>
          </a:p>
        </p:txBody>
      </p:sp>
    </p:spTree>
    <p:extLst>
      <p:ext uri="{BB962C8B-B14F-4D97-AF65-F5344CB8AC3E}">
        <p14:creationId xmlns:p14="http://schemas.microsoft.com/office/powerpoint/2010/main" val="2614375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Pladsholder til dias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p:cNvSpPr>
            <a:spLocks noGrp="1"/>
          </p:cNvSpPr>
          <p:nvPr>
            <p:ph type="body" idx="1"/>
          </p:nvPr>
        </p:nvSpPr>
        <p:spPr/>
        <p:txBody>
          <a:bodyPr>
            <a:normAutofit lnSpcReduction="10000"/>
          </a:bodyPr>
          <a:lstStyle/>
          <a:p>
            <a:pPr eaLnBrk="1" hangingPunct="1">
              <a:defRPr/>
            </a:pPr>
            <a:r>
              <a:rPr lang="da-DK" dirty="0" smtClean="0"/>
              <a:t>Aktiv/passiv – graden af social involvering bliver også bestemmende for hvilke (og hvor gode!) notater man kan tage undervejs. </a:t>
            </a:r>
          </a:p>
          <a:p>
            <a:pPr eaLnBrk="1" hangingPunct="1">
              <a:defRPr/>
            </a:pPr>
            <a:r>
              <a:rPr lang="da-DK" dirty="0" smtClean="0"/>
              <a:t>Skal dem der bliver observeret vide hvad fokus er ? Vil det påvirke dem til at agere ”unaturligt”. Eksempel: hånden op! Den overordnede hensigt med observationen bør være tydelig og forstået af de implicerede. </a:t>
            </a:r>
          </a:p>
          <a:p>
            <a:pPr eaLnBrk="1" hangingPunct="1">
              <a:defRPr/>
            </a:pPr>
            <a:r>
              <a:rPr lang="da-DK" dirty="0" smtClean="0"/>
              <a:t>Bredt fokus: Socialantropologisk og sociologisk feltforskning – man er åben for at se alle forhold: hvad interesserer dig som observatør? Hermed kan der anes stærke og svage sider ved undervisningen. Fare: man risikerer at drukne i informationsstrømmen. </a:t>
            </a:r>
          </a:p>
          <a:p>
            <a:pPr eaLnBrk="1" hangingPunct="1">
              <a:defRPr/>
            </a:pPr>
            <a:r>
              <a:rPr lang="da-DK" dirty="0" smtClean="0"/>
              <a:t>Smalt fokus: mere struktureret/ kvantitativ orienteret forskning: større nøjagtighed. </a:t>
            </a:r>
          </a:p>
          <a:p>
            <a:pPr eaLnBrk="1" hangingPunct="1">
              <a:defRPr/>
            </a:pPr>
            <a:r>
              <a:rPr lang="da-DK" dirty="0" smtClean="0"/>
              <a:t>Fokus og struktur må afgøres af formålet med observationen. En kombination er mulig: bliver du interesseret i elevernes reaktion når læreren stiller åbne/lukkede spørgsmål kan man samtidig være åben for andre forhold som gør sig gældende undervejs. </a:t>
            </a:r>
          </a:p>
          <a:p>
            <a:pPr eaLnBrk="1" hangingPunct="1">
              <a:defRPr/>
            </a:pPr>
            <a:r>
              <a:rPr lang="da-DK" dirty="0" smtClean="0"/>
              <a:t>Stikord: prioriter subjektiver og verber (drenge, piger, går, står, sidder, lytter … </a:t>
            </a:r>
            <a:r>
              <a:rPr lang="da-DK" dirty="0" err="1" smtClean="0"/>
              <a:t>osv</a:t>
            </a:r>
            <a:r>
              <a:rPr lang="da-DK" dirty="0" smtClean="0"/>
              <a:t>). Man kan ikke få det hele med! Sørg for at få det med der er mest væsentligt for observationens fokus. </a:t>
            </a:r>
          </a:p>
          <a:p>
            <a:pPr eaLnBrk="1" hangingPunct="1">
              <a:defRPr/>
            </a:pPr>
            <a:r>
              <a:rPr lang="da-DK" dirty="0" smtClean="0"/>
              <a:t>Pas må med ikke at generalisere: forskellige kontekster kan have stor betydning for elevernes ageren. </a:t>
            </a:r>
          </a:p>
          <a:p>
            <a:pPr eaLnBrk="1" hangingPunct="1">
              <a:defRPr/>
            </a:pPr>
            <a:r>
              <a:rPr lang="da-DK" dirty="0" smtClean="0"/>
              <a:t>Meget afgrænset fokus:  meget struktureret </a:t>
            </a:r>
            <a:r>
              <a:rPr lang="da-DK" dirty="0" err="1" smtClean="0"/>
              <a:t>registrerering</a:t>
            </a:r>
            <a:r>
              <a:rPr lang="da-DK" dirty="0" smtClean="0"/>
              <a:t>/ bredt fokus:  </a:t>
            </a:r>
            <a:endParaRPr lang="da-DK" dirty="0"/>
          </a:p>
        </p:txBody>
      </p:sp>
      <p:sp>
        <p:nvSpPr>
          <p:cNvPr id="58372" name="Pladsholder til dias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FCC06C-96BD-4CBC-BDBF-C7A12F32C91D}" type="slidenum">
              <a:rPr lang="da-DK" smtClean="0"/>
              <a:pPr>
                <a:defRPr/>
              </a:pPr>
              <a:t>20</a:t>
            </a:fld>
            <a:endParaRPr lang="da-DK" smtClean="0"/>
          </a:p>
        </p:txBody>
      </p:sp>
    </p:spTree>
    <p:extLst>
      <p:ext uri="{BB962C8B-B14F-4D97-AF65-F5344CB8AC3E}">
        <p14:creationId xmlns:p14="http://schemas.microsoft.com/office/powerpoint/2010/main" val="3781305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9A4AC232-EC26-481C-88A8-379E13F2B9B7}" type="datetimeFigureOut">
              <a:rPr lang="da-DK" smtClean="0"/>
              <a:t>05-04-2016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6089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A4AC232-EC26-481C-88A8-379E13F2B9B7}" type="datetimeFigureOut">
              <a:rPr lang="da-DK" smtClean="0"/>
              <a:t>05-04-2016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72382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9A4AC232-EC26-481C-88A8-379E13F2B9B7}" type="datetimeFigureOut">
              <a:rPr lang="da-DK" smtClean="0"/>
              <a:t>05-04-2016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1562008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9A4AC232-EC26-481C-88A8-379E13F2B9B7}" type="datetimeFigureOut">
              <a:rPr lang="da-DK" smtClean="0"/>
              <a:t>05-04-2016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241854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9A4AC232-EC26-481C-88A8-379E13F2B9B7}" type="datetimeFigureOut">
              <a:rPr lang="da-DK" smtClean="0"/>
              <a:t>05-04-2016</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3929681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9A4AC232-EC26-481C-88A8-379E13F2B9B7}" type="datetimeFigureOut">
              <a:rPr lang="da-DK" smtClean="0"/>
              <a:t>05-04-2016</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2308383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A4AC232-EC26-481C-88A8-379E13F2B9B7}" type="datetimeFigureOut">
              <a:rPr lang="da-DK" smtClean="0"/>
              <a:t>05-04-2016</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2194340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9A4AC232-EC26-481C-88A8-379E13F2B9B7}" type="datetimeFigureOut">
              <a:rPr lang="da-DK" smtClean="0"/>
              <a:t>05-04-2016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40146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9A4AC232-EC26-481C-88A8-379E13F2B9B7}" type="datetimeFigureOut">
              <a:rPr lang="da-DK" smtClean="0"/>
              <a:t>05-04-2016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182253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A4AC232-EC26-481C-88A8-379E13F2B9B7}" type="datetimeFigureOut">
              <a:rPr lang="da-DK" smtClean="0"/>
              <a:t>05-04-2016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1714868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A4AC232-EC26-481C-88A8-379E13F2B9B7}" type="datetimeFigureOut">
              <a:rPr lang="da-DK" smtClean="0"/>
              <a:t>05-04-2016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7C26F98-9222-43A9-AEB4-C73EF1C00A49}" type="slidenum">
              <a:rPr lang="da-DK" smtClean="0"/>
              <a:t>‹nr.›</a:t>
            </a:fld>
            <a:endParaRPr lang="da-DK"/>
          </a:p>
        </p:txBody>
      </p:sp>
    </p:spTree>
    <p:extLst>
      <p:ext uri="{BB962C8B-B14F-4D97-AF65-F5344CB8AC3E}">
        <p14:creationId xmlns:p14="http://schemas.microsoft.com/office/powerpoint/2010/main" val="40105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AC232-EC26-481C-88A8-379E13F2B9B7}" type="datetimeFigureOut">
              <a:rPr lang="da-DK" smtClean="0"/>
              <a:t>05-04-2016</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26F98-9222-43A9-AEB4-C73EF1C00A49}" type="slidenum">
              <a:rPr lang="da-DK" smtClean="0"/>
              <a:t>‹nr.›</a:t>
            </a:fld>
            <a:endParaRPr lang="da-DK"/>
          </a:p>
        </p:txBody>
      </p:sp>
    </p:spTree>
    <p:extLst>
      <p:ext uri="{BB962C8B-B14F-4D97-AF65-F5344CB8AC3E}">
        <p14:creationId xmlns:p14="http://schemas.microsoft.com/office/powerpoint/2010/main" val="3887966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dafolo.dk/Forside.5609.asp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smtClean="0"/>
              <a:t>Fra praktik til prøve</a:t>
            </a:r>
            <a:endParaRPr lang="da-DK" dirty="0"/>
          </a:p>
        </p:txBody>
      </p:sp>
      <p:sp>
        <p:nvSpPr>
          <p:cNvPr id="3" name="Undertitel 2"/>
          <p:cNvSpPr>
            <a:spLocks noGrp="1"/>
          </p:cNvSpPr>
          <p:nvPr>
            <p:ph type="subTitle" idx="1"/>
          </p:nvPr>
        </p:nvSpPr>
        <p:spPr/>
        <p:txBody>
          <a:bodyPr/>
          <a:lstStyle/>
          <a:p>
            <a:r>
              <a:rPr lang="da-DK" dirty="0" smtClean="0"/>
              <a:t>Sofia Esmann, lektor og praktikkoordinator</a:t>
            </a:r>
            <a:endParaRPr lang="da-DK" dirty="0"/>
          </a:p>
        </p:txBody>
      </p:sp>
    </p:spTree>
    <p:extLst>
      <p:ext uri="{BB962C8B-B14F-4D97-AF65-F5344CB8AC3E}">
        <p14:creationId xmlns:p14="http://schemas.microsoft.com/office/powerpoint/2010/main" val="1717775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Program</a:t>
            </a:r>
            <a:endParaRPr lang="da-DK" dirty="0"/>
          </a:p>
        </p:txBody>
      </p:sp>
      <p:sp>
        <p:nvSpPr>
          <p:cNvPr id="3" name="Pladsholder til indhold 2"/>
          <p:cNvSpPr>
            <a:spLocks noGrp="1"/>
          </p:cNvSpPr>
          <p:nvPr>
            <p:ph idx="1"/>
          </p:nvPr>
        </p:nvSpPr>
        <p:spPr/>
        <p:txBody>
          <a:bodyPr/>
          <a:lstStyle/>
          <a:p>
            <a:pPr marL="0" indent="0" algn="ctr">
              <a:buNone/>
            </a:pPr>
            <a:endParaRPr lang="da-DK" dirty="0" smtClean="0"/>
          </a:p>
          <a:p>
            <a:pPr marL="0" indent="0" algn="ctr">
              <a:buNone/>
            </a:pPr>
            <a:endParaRPr lang="da-DK" dirty="0"/>
          </a:p>
          <a:p>
            <a:pPr marL="0" indent="0" algn="ctr">
              <a:buNone/>
            </a:pPr>
            <a:r>
              <a:rPr lang="da-DK" dirty="0" smtClean="0"/>
              <a:t>”Oplægget </a:t>
            </a:r>
            <a:r>
              <a:rPr lang="da-DK" dirty="0"/>
              <a:t>vil indeholde vigtige nedslag i </a:t>
            </a:r>
            <a:r>
              <a:rPr lang="da-DK" dirty="0" smtClean="0"/>
              <a:t>samarbejdet mellem </a:t>
            </a:r>
            <a:r>
              <a:rPr lang="da-DK" dirty="0"/>
              <a:t>praktiklæreren og de </a:t>
            </a:r>
            <a:r>
              <a:rPr lang="da-DK" dirty="0" smtClean="0"/>
              <a:t>studerende”</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4008064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N</a:t>
            </a:r>
            <a:r>
              <a:rPr lang="da-DK" dirty="0" smtClean="0"/>
              <a:t>edslagene</a:t>
            </a:r>
            <a:endParaRPr lang="da-DK"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85312729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7403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Nedslagene</a:t>
            </a:r>
            <a:endParaRPr lang="da-DK" dirty="0"/>
          </a:p>
        </p:txBody>
      </p:sp>
      <p:sp>
        <p:nvSpPr>
          <p:cNvPr id="3" name="Pladsholder til indhold 2"/>
          <p:cNvSpPr>
            <a:spLocks noGrp="1"/>
          </p:cNvSpPr>
          <p:nvPr>
            <p:ph idx="1"/>
          </p:nvPr>
        </p:nvSpPr>
        <p:spPr/>
        <p:txBody>
          <a:bodyPr/>
          <a:lstStyle/>
          <a:p>
            <a:r>
              <a:rPr lang="da-DK" dirty="0" smtClean="0"/>
              <a:t>Kompetenceområderne</a:t>
            </a:r>
          </a:p>
          <a:p>
            <a:endParaRPr lang="da-DK" dirty="0"/>
          </a:p>
          <a:p>
            <a:r>
              <a:rPr lang="da-DK" dirty="0" smtClean="0"/>
              <a:t>Observation</a:t>
            </a:r>
          </a:p>
          <a:p>
            <a:endParaRPr lang="da-DK" dirty="0"/>
          </a:p>
          <a:p>
            <a:r>
              <a:rPr lang="da-DK" dirty="0" smtClean="0"/>
              <a:t>Skemaer</a:t>
            </a:r>
          </a:p>
          <a:p>
            <a:endParaRPr lang="da-DK" dirty="0"/>
          </a:p>
          <a:p>
            <a:r>
              <a:rPr lang="da-DK" dirty="0" smtClean="0"/>
              <a:t>Prøven </a:t>
            </a:r>
            <a:endParaRPr lang="da-DK" dirty="0"/>
          </a:p>
        </p:txBody>
      </p:sp>
    </p:spTree>
    <p:extLst>
      <p:ext uri="{BB962C8B-B14F-4D97-AF65-F5344CB8AC3E}">
        <p14:creationId xmlns:p14="http://schemas.microsoft.com/office/powerpoint/2010/main" val="3757886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Kompetenceområder</a:t>
            </a:r>
            <a:endParaRPr lang="da-DK"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60293242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7283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476672"/>
            <a:ext cx="8424936" cy="5649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989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7" y="404664"/>
            <a:ext cx="8424936" cy="5721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3005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7250" y="764704"/>
            <a:ext cx="7429500"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1474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a-DK" dirty="0" smtClean="0"/>
              <a:t>Et generelt observationsfokus</a:t>
            </a:r>
            <a:endParaRPr lang="da-DK" dirty="0"/>
          </a:p>
        </p:txBody>
      </p:sp>
      <p:sp>
        <p:nvSpPr>
          <p:cNvPr id="12291" name="Pladsholder til indhold 2"/>
          <p:cNvSpPr>
            <a:spLocks noGrp="1"/>
          </p:cNvSpPr>
          <p:nvPr>
            <p:ph sz="quarter" idx="1"/>
          </p:nvPr>
        </p:nvSpPr>
        <p:spPr>
          <a:xfrm>
            <a:off x="457200" y="1600200"/>
            <a:ext cx="6257925" cy="4873625"/>
          </a:xfrm>
        </p:spPr>
        <p:txBody>
          <a:bodyPr>
            <a:normAutofit fontScale="85000" lnSpcReduction="10000"/>
          </a:bodyPr>
          <a:lstStyle/>
          <a:p>
            <a:pPr>
              <a:buFont typeface="Wingdings" pitchFamily="2" charset="2"/>
              <a:buNone/>
            </a:pPr>
            <a:endParaRPr lang="da-DK" dirty="0" smtClean="0"/>
          </a:p>
          <a:p>
            <a:r>
              <a:rPr lang="da-DK" dirty="0" smtClean="0"/>
              <a:t>Hvordan starter timen?</a:t>
            </a:r>
          </a:p>
          <a:p>
            <a:r>
              <a:rPr lang="da-DK" dirty="0" smtClean="0"/>
              <a:t>Hvordan er overgangen fra én opgave til en anden?</a:t>
            </a:r>
          </a:p>
          <a:p>
            <a:r>
              <a:rPr lang="da-DK" dirty="0" smtClean="0"/>
              <a:t>Hvordan er relationen mellem elev og lærer?</a:t>
            </a:r>
          </a:p>
          <a:p>
            <a:r>
              <a:rPr lang="da-DK" dirty="0" smtClean="0"/>
              <a:t>Hvordan er relationen eleverne imellem?</a:t>
            </a:r>
          </a:p>
          <a:p>
            <a:r>
              <a:rPr lang="da-DK" dirty="0" smtClean="0"/>
              <a:t>Hvilke faktorer skaber klassens miljø?</a:t>
            </a:r>
          </a:p>
          <a:p>
            <a:r>
              <a:rPr lang="da-DK" dirty="0" smtClean="0"/>
              <a:t>Hvordan afsluttes timen?</a:t>
            </a:r>
          </a:p>
          <a:p>
            <a:r>
              <a:rPr lang="da-DK" dirty="0" smtClean="0"/>
              <a:t>Hvad tror du, eleverne lærte i timen?</a:t>
            </a:r>
          </a:p>
          <a:p>
            <a:endParaRPr lang="da-DK" dirty="0" smtClean="0"/>
          </a:p>
        </p:txBody>
      </p:sp>
      <p:sp>
        <p:nvSpPr>
          <p:cNvPr id="12292"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025BB59-8A9E-4DD4-A675-918DA3E789C3}" type="slidenum">
              <a:rPr lang="da-DK" smtClean="0">
                <a:solidFill>
                  <a:srgbClr val="FFFFFF"/>
                </a:solidFill>
              </a:rPr>
              <a:pPr eaLnBrk="1" hangingPunct="1"/>
              <a:t>9</a:t>
            </a:fld>
            <a:endParaRPr lang="da-DK" smtClean="0">
              <a:solidFill>
                <a:srgbClr val="FFFFFF"/>
              </a:solidFill>
            </a:endParaRPr>
          </a:p>
        </p:txBody>
      </p:sp>
      <p:sp>
        <p:nvSpPr>
          <p:cNvPr id="12293" name="Pladsholder til sidefod 4"/>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smtClean="0">
              <a:solidFill>
                <a:schemeClr val="tx2"/>
              </a:solidFill>
            </a:endParaRPr>
          </a:p>
        </p:txBody>
      </p:sp>
    </p:spTree>
    <p:extLst>
      <p:ext uri="{BB962C8B-B14F-4D97-AF65-F5344CB8AC3E}">
        <p14:creationId xmlns:p14="http://schemas.microsoft.com/office/powerpoint/2010/main" val="9148916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box(in)">
                                      <p:cBhvr>
                                        <p:cTn id="7" dur="500"/>
                                        <p:tgtEl>
                                          <p:spTgt spid="12291">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2291">
                                            <p:txEl>
                                              <p:pRg st="2" end="2"/>
                                            </p:txEl>
                                          </p:spTgt>
                                        </p:tgtEl>
                                        <p:attrNameLst>
                                          <p:attrName>style.visibility</p:attrName>
                                        </p:attrNameLst>
                                      </p:cBhvr>
                                      <p:to>
                                        <p:strVal val="visible"/>
                                      </p:to>
                                    </p:set>
                                    <p:animEffect transition="in" filter="box(in)">
                                      <p:cBhvr>
                                        <p:cTn id="10" dur="500"/>
                                        <p:tgtEl>
                                          <p:spTgt spid="12291">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animEffect transition="in" filter="box(in)">
                                      <p:cBhvr>
                                        <p:cTn id="15" dur="500"/>
                                        <p:tgtEl>
                                          <p:spTgt spid="12291">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2291">
                                            <p:txEl>
                                              <p:pRg st="4" end="4"/>
                                            </p:txEl>
                                          </p:spTgt>
                                        </p:tgtEl>
                                        <p:attrNameLst>
                                          <p:attrName>style.visibility</p:attrName>
                                        </p:attrNameLst>
                                      </p:cBhvr>
                                      <p:to>
                                        <p:strVal val="visible"/>
                                      </p:to>
                                    </p:set>
                                    <p:animEffect transition="in" filter="box(in)">
                                      <p:cBhvr>
                                        <p:cTn id="18" dur="500"/>
                                        <p:tgtEl>
                                          <p:spTgt spid="12291">
                                            <p:txEl>
                                              <p:pRg st="4" end="4"/>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12291">
                                            <p:txEl>
                                              <p:pRg st="5" end="5"/>
                                            </p:txEl>
                                          </p:spTgt>
                                        </p:tgtEl>
                                        <p:attrNameLst>
                                          <p:attrName>style.visibility</p:attrName>
                                        </p:attrNameLst>
                                      </p:cBhvr>
                                      <p:to>
                                        <p:strVal val="visible"/>
                                      </p:to>
                                    </p:set>
                                    <p:animEffect transition="in" filter="box(in)">
                                      <p:cBhvr>
                                        <p:cTn id="21" dur="500"/>
                                        <p:tgtEl>
                                          <p:spTgt spid="12291">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nodeType="clickEffect">
                                  <p:stCondLst>
                                    <p:cond delay="0"/>
                                  </p:stCondLst>
                                  <p:childTnLst>
                                    <p:set>
                                      <p:cBhvr>
                                        <p:cTn id="25" dur="1" fill="hold">
                                          <p:stCondLst>
                                            <p:cond delay="0"/>
                                          </p:stCondLst>
                                        </p:cTn>
                                        <p:tgtEl>
                                          <p:spTgt spid="12291">
                                            <p:txEl>
                                              <p:pRg st="6" end="6"/>
                                            </p:txEl>
                                          </p:spTgt>
                                        </p:tgtEl>
                                        <p:attrNameLst>
                                          <p:attrName>style.visibility</p:attrName>
                                        </p:attrNameLst>
                                      </p:cBhvr>
                                      <p:to>
                                        <p:strVal val="visible"/>
                                      </p:to>
                                    </p:set>
                                    <p:animEffect transition="in" filter="box(in)">
                                      <p:cBhvr>
                                        <p:cTn id="26" dur="500"/>
                                        <p:tgtEl>
                                          <p:spTgt spid="12291">
                                            <p:txEl>
                                              <p:pRg st="6" end="6"/>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12291">
                                            <p:txEl>
                                              <p:pRg st="7" end="7"/>
                                            </p:txEl>
                                          </p:spTgt>
                                        </p:tgtEl>
                                        <p:attrNameLst>
                                          <p:attrName>style.visibility</p:attrName>
                                        </p:attrNameLst>
                                      </p:cBhvr>
                                      <p:to>
                                        <p:strVal val="visible"/>
                                      </p:to>
                                    </p:set>
                                    <p:animEffect transition="in" filter="box(in)">
                                      <p:cBhvr>
                                        <p:cTn id="29" dur="500"/>
                                        <p:tgtEl>
                                          <p:spTgt spid="122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a-DK" dirty="0" smtClean="0"/>
              <a:t>Hvad er observation?</a:t>
            </a:r>
            <a:endParaRPr lang="da-DK" dirty="0"/>
          </a:p>
        </p:txBody>
      </p:sp>
      <p:sp>
        <p:nvSpPr>
          <p:cNvPr id="14339" name="Pladsholder til indhold 2"/>
          <p:cNvSpPr>
            <a:spLocks noGrp="1"/>
          </p:cNvSpPr>
          <p:nvPr>
            <p:ph sz="quarter" idx="1"/>
          </p:nvPr>
        </p:nvSpPr>
        <p:spPr>
          <a:xfrm>
            <a:off x="457200" y="1600200"/>
            <a:ext cx="7467600" cy="4873625"/>
          </a:xfrm>
        </p:spPr>
        <p:txBody>
          <a:bodyPr>
            <a:normAutofit fontScale="92500" lnSpcReduction="20000"/>
          </a:bodyPr>
          <a:lstStyle/>
          <a:p>
            <a:r>
              <a:rPr lang="da-DK" smtClean="0"/>
              <a:t>Observation: Opmærksom iagttagelse. Man forsøger på </a:t>
            </a:r>
            <a:r>
              <a:rPr lang="da-DK" b="1" smtClean="0"/>
              <a:t>koncentreret vis </a:t>
            </a:r>
            <a:r>
              <a:rPr lang="da-DK" smtClean="0"/>
              <a:t>at observere noget, der har pædagogisk betydning.</a:t>
            </a:r>
          </a:p>
          <a:p>
            <a:pPr>
              <a:buFont typeface="Wingdings" pitchFamily="2" charset="2"/>
              <a:buNone/>
            </a:pPr>
            <a:endParaRPr lang="da-DK" smtClean="0"/>
          </a:p>
          <a:p>
            <a:r>
              <a:rPr lang="da-DK" b="1" smtClean="0"/>
              <a:t>Første ordens observation:</a:t>
            </a:r>
          </a:p>
          <a:p>
            <a:pPr lvl="1"/>
            <a:r>
              <a:rPr lang="da-DK" smtClean="0"/>
              <a:t>Den primære opgave. Skal ikke andet end koncentrere sig om den pædagogiske situation.</a:t>
            </a:r>
          </a:p>
          <a:p>
            <a:r>
              <a:rPr lang="da-DK" b="1" smtClean="0"/>
              <a:t>Anden ordens observation:</a:t>
            </a:r>
          </a:p>
          <a:p>
            <a:pPr lvl="1"/>
            <a:r>
              <a:rPr lang="da-DK" smtClean="0"/>
              <a:t>Kontinuerlig observation af den pædagogiske situation hun selv indgår i. Finder sted samtidig med aktiviteten og er ikke det primære, men sideordnet med undervisningen.</a:t>
            </a:r>
          </a:p>
        </p:txBody>
      </p:sp>
      <p:sp>
        <p:nvSpPr>
          <p:cNvPr id="14340"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781452-AF59-4A1A-A543-9ABBEFD73633}" type="slidenum">
              <a:rPr lang="da-DK" smtClean="0">
                <a:solidFill>
                  <a:srgbClr val="FFFFFF"/>
                </a:solidFill>
              </a:rPr>
              <a:pPr eaLnBrk="1" hangingPunct="1"/>
              <a:t>10</a:t>
            </a:fld>
            <a:endParaRPr lang="da-DK" smtClean="0">
              <a:solidFill>
                <a:srgbClr val="FFFFFF"/>
              </a:solidFill>
            </a:endParaRPr>
          </a:p>
        </p:txBody>
      </p:sp>
      <p:sp>
        <p:nvSpPr>
          <p:cNvPr id="14341" name="Pladsholder til sidefod 4"/>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smtClean="0">
              <a:solidFill>
                <a:schemeClr val="tx2"/>
              </a:solidFill>
            </a:endParaRPr>
          </a:p>
        </p:txBody>
      </p:sp>
      <p:sp>
        <p:nvSpPr>
          <p:cNvPr id="8" name="Venstrebuet pil 7"/>
          <p:cNvSpPr/>
          <p:nvPr/>
        </p:nvSpPr>
        <p:spPr>
          <a:xfrm>
            <a:off x="7500938" y="3857625"/>
            <a:ext cx="571500" cy="128587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a:solidFill>
                <a:schemeClr val="tx1"/>
              </a:solidFill>
            </a:endParaRPr>
          </a:p>
        </p:txBody>
      </p:sp>
      <p:sp>
        <p:nvSpPr>
          <p:cNvPr id="10" name="Venstrebuet pil 9"/>
          <p:cNvSpPr/>
          <p:nvPr/>
        </p:nvSpPr>
        <p:spPr>
          <a:xfrm rot="10649995">
            <a:off x="241300" y="3868738"/>
            <a:ext cx="500063" cy="121443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a:solidFill>
                <a:schemeClr val="tx1"/>
              </a:solidFill>
            </a:endParaRPr>
          </a:p>
        </p:txBody>
      </p:sp>
    </p:spTree>
    <p:extLst>
      <p:ext uri="{BB962C8B-B14F-4D97-AF65-F5344CB8AC3E}">
        <p14:creationId xmlns:p14="http://schemas.microsoft.com/office/powerpoint/2010/main" val="3772454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box(in)">
                                      <p:cBhvr>
                                        <p:cTn id="7" dur="500"/>
                                        <p:tgtEl>
                                          <p:spTgt spid="14339">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4339">
                                            <p:txEl>
                                              <p:pRg st="3" end="3"/>
                                            </p:txEl>
                                          </p:spTgt>
                                        </p:tgtEl>
                                        <p:attrNameLst>
                                          <p:attrName>style.visibility</p:attrName>
                                        </p:attrNameLst>
                                      </p:cBhvr>
                                      <p:to>
                                        <p:strVal val="visible"/>
                                      </p:to>
                                    </p:set>
                                    <p:animEffect transition="in" filter="box(in)">
                                      <p:cBhvr>
                                        <p:cTn id="10" dur="500"/>
                                        <p:tgtEl>
                                          <p:spTgt spid="14339">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14339">
                                            <p:txEl>
                                              <p:pRg st="4" end="4"/>
                                            </p:txEl>
                                          </p:spTgt>
                                        </p:tgtEl>
                                        <p:attrNameLst>
                                          <p:attrName>style.visibility</p:attrName>
                                        </p:attrNameLst>
                                      </p:cBhvr>
                                      <p:to>
                                        <p:strVal val="visible"/>
                                      </p:to>
                                    </p:set>
                                    <p:animEffect transition="in" filter="box(in)">
                                      <p:cBhvr>
                                        <p:cTn id="15" dur="500"/>
                                        <p:tgtEl>
                                          <p:spTgt spid="14339">
                                            <p:txEl>
                                              <p:pRg st="4" end="4"/>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4339">
                                            <p:txEl>
                                              <p:pRg st="5" end="5"/>
                                            </p:txEl>
                                          </p:spTgt>
                                        </p:tgtEl>
                                        <p:attrNameLst>
                                          <p:attrName>style.visibility</p:attrName>
                                        </p:attrNameLst>
                                      </p:cBhvr>
                                      <p:to>
                                        <p:strVal val="visible"/>
                                      </p:to>
                                    </p:set>
                                    <p:animEffect transition="in" filter="box(in)">
                                      <p:cBhvr>
                                        <p:cTn id="18"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a-DK" dirty="0" smtClean="0"/>
              <a:t>Observation – gode pointer</a:t>
            </a:r>
            <a:endParaRPr lang="da-DK" dirty="0"/>
          </a:p>
        </p:txBody>
      </p:sp>
      <p:sp>
        <p:nvSpPr>
          <p:cNvPr id="16387" name="Pladsholder til indhold 2"/>
          <p:cNvSpPr>
            <a:spLocks noGrp="1"/>
          </p:cNvSpPr>
          <p:nvPr>
            <p:ph sz="quarter" idx="1"/>
          </p:nvPr>
        </p:nvSpPr>
        <p:spPr>
          <a:xfrm>
            <a:off x="457200" y="1600200"/>
            <a:ext cx="7972425" cy="4900613"/>
          </a:xfrm>
        </p:spPr>
        <p:txBody>
          <a:bodyPr>
            <a:normAutofit fontScale="85000" lnSpcReduction="10000"/>
          </a:bodyPr>
          <a:lstStyle/>
          <a:p>
            <a:r>
              <a:rPr lang="da-DK" smtClean="0"/>
              <a:t>Observation i en pædagogisk praksis kræver </a:t>
            </a:r>
            <a:r>
              <a:rPr lang="da-DK" b="1" smtClean="0"/>
              <a:t>knager og strukturer </a:t>
            </a:r>
            <a:r>
              <a:rPr lang="da-DK" smtClean="0"/>
              <a:t>at anbringe observationer på</a:t>
            </a:r>
          </a:p>
          <a:p>
            <a:r>
              <a:rPr lang="da-DK" smtClean="0"/>
              <a:t>Afgræns fokus for det, du observerer, til en/få ting</a:t>
            </a:r>
          </a:p>
          <a:p>
            <a:pPr>
              <a:buFont typeface="Wingdings" pitchFamily="2" charset="2"/>
              <a:buNone/>
            </a:pPr>
            <a:r>
              <a:rPr lang="da-DK" smtClean="0"/>
              <a:t>OG</a:t>
            </a:r>
          </a:p>
          <a:p>
            <a:r>
              <a:rPr lang="da-DK" b="1" smtClean="0"/>
              <a:t>Kritisk vurdering </a:t>
            </a:r>
            <a:r>
              <a:rPr lang="da-DK" smtClean="0"/>
              <a:t>til egne og andres observationer, fordi (Kolivosky og Taylor, 1977):</a:t>
            </a:r>
          </a:p>
          <a:p>
            <a:pPr lvl="1"/>
            <a:r>
              <a:rPr lang="da-DK" sz="2000" smtClean="0"/>
              <a:t>To mennesker ser ikke den samme ting på den samme måde</a:t>
            </a:r>
          </a:p>
          <a:p>
            <a:pPr lvl="1"/>
            <a:r>
              <a:rPr lang="da-DK" sz="2000" smtClean="0"/>
              <a:t>Det billede, mennesket har af sig selv, påvirker den måde, det ser verden på</a:t>
            </a:r>
          </a:p>
          <a:p>
            <a:pPr lvl="1"/>
            <a:r>
              <a:rPr lang="da-DK" sz="2000" smtClean="0"/>
              <a:t>Mennesket ser ting på baggrund af tidligere erfaringer</a:t>
            </a:r>
          </a:p>
          <a:p>
            <a:pPr lvl="1"/>
            <a:r>
              <a:rPr lang="da-DK" sz="2000" smtClean="0"/>
              <a:t>Mennesket ser det, det vil se</a:t>
            </a:r>
          </a:p>
          <a:p>
            <a:pPr lvl="1"/>
            <a:r>
              <a:rPr lang="da-DK" sz="2000" smtClean="0"/>
              <a:t>Menneskets følelser farver det, det ses</a:t>
            </a:r>
          </a:p>
          <a:p>
            <a:pPr lvl="1"/>
            <a:endParaRPr lang="da-DK" smtClean="0"/>
          </a:p>
          <a:p>
            <a:endParaRPr lang="da-DK" smtClean="0"/>
          </a:p>
        </p:txBody>
      </p:sp>
      <p:sp>
        <p:nvSpPr>
          <p:cNvPr id="16388"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C29402-EC36-4C2C-9B9B-4AC071E572CC}" type="slidenum">
              <a:rPr lang="da-DK" smtClean="0">
                <a:solidFill>
                  <a:srgbClr val="FFFFFF"/>
                </a:solidFill>
              </a:rPr>
              <a:pPr eaLnBrk="1" hangingPunct="1"/>
              <a:t>11</a:t>
            </a:fld>
            <a:endParaRPr lang="da-DK" smtClean="0">
              <a:solidFill>
                <a:srgbClr val="FFFFFF"/>
              </a:solidFill>
            </a:endParaRPr>
          </a:p>
        </p:txBody>
      </p:sp>
      <p:sp>
        <p:nvSpPr>
          <p:cNvPr id="16389" name="Pladsholder til sidefod 4"/>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smtClean="0">
              <a:solidFill>
                <a:schemeClr val="tx2"/>
              </a:solidFill>
            </a:endParaRPr>
          </a:p>
        </p:txBody>
      </p:sp>
    </p:spTree>
    <p:extLst>
      <p:ext uri="{BB962C8B-B14F-4D97-AF65-F5344CB8AC3E}">
        <p14:creationId xmlns:p14="http://schemas.microsoft.com/office/powerpoint/2010/main" val="623681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6387">
                                            <p:txEl>
                                              <p:pRg st="3" end="3"/>
                                            </p:txEl>
                                          </p:spTgt>
                                        </p:tgtEl>
                                        <p:attrNameLst>
                                          <p:attrName>style.visibility</p:attrName>
                                        </p:attrNameLst>
                                      </p:cBhvr>
                                      <p:to>
                                        <p:strVal val="visible"/>
                                      </p:to>
                                    </p:set>
                                    <p:animEffect transition="in" filter="box(in)">
                                      <p:cBhvr>
                                        <p:cTn id="7" dur="500"/>
                                        <p:tgtEl>
                                          <p:spTgt spid="16387">
                                            <p:txEl>
                                              <p:pRg st="3" end="3"/>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6387">
                                            <p:txEl>
                                              <p:pRg st="4" end="4"/>
                                            </p:txEl>
                                          </p:spTgt>
                                        </p:tgtEl>
                                        <p:attrNameLst>
                                          <p:attrName>style.visibility</p:attrName>
                                        </p:attrNameLst>
                                      </p:cBhvr>
                                      <p:to>
                                        <p:strVal val="visible"/>
                                      </p:to>
                                    </p:set>
                                    <p:animEffect transition="in" filter="box(in)">
                                      <p:cBhvr>
                                        <p:cTn id="10" dur="500"/>
                                        <p:tgtEl>
                                          <p:spTgt spid="16387">
                                            <p:txEl>
                                              <p:pRg st="4" end="4"/>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6387">
                                            <p:txEl>
                                              <p:pRg st="5" end="5"/>
                                            </p:txEl>
                                          </p:spTgt>
                                        </p:tgtEl>
                                        <p:attrNameLst>
                                          <p:attrName>style.visibility</p:attrName>
                                        </p:attrNameLst>
                                      </p:cBhvr>
                                      <p:to>
                                        <p:strVal val="visible"/>
                                      </p:to>
                                    </p:set>
                                    <p:animEffect transition="in" filter="box(in)">
                                      <p:cBhvr>
                                        <p:cTn id="13" dur="500"/>
                                        <p:tgtEl>
                                          <p:spTgt spid="16387">
                                            <p:txEl>
                                              <p:pRg st="5" end="5"/>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16387">
                                            <p:txEl>
                                              <p:pRg st="6" end="6"/>
                                            </p:txEl>
                                          </p:spTgt>
                                        </p:tgtEl>
                                        <p:attrNameLst>
                                          <p:attrName>style.visibility</p:attrName>
                                        </p:attrNameLst>
                                      </p:cBhvr>
                                      <p:to>
                                        <p:strVal val="visible"/>
                                      </p:to>
                                    </p:set>
                                    <p:animEffect transition="in" filter="box(in)">
                                      <p:cBhvr>
                                        <p:cTn id="16" dur="500"/>
                                        <p:tgtEl>
                                          <p:spTgt spid="16387">
                                            <p:txEl>
                                              <p:pRg st="6" end="6"/>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16387">
                                            <p:txEl>
                                              <p:pRg st="7" end="7"/>
                                            </p:txEl>
                                          </p:spTgt>
                                        </p:tgtEl>
                                        <p:attrNameLst>
                                          <p:attrName>style.visibility</p:attrName>
                                        </p:attrNameLst>
                                      </p:cBhvr>
                                      <p:to>
                                        <p:strVal val="visible"/>
                                      </p:to>
                                    </p:set>
                                    <p:animEffect transition="in" filter="box(in)">
                                      <p:cBhvr>
                                        <p:cTn id="19" dur="500"/>
                                        <p:tgtEl>
                                          <p:spTgt spid="16387">
                                            <p:txEl>
                                              <p:pRg st="7" end="7"/>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16387">
                                            <p:txEl>
                                              <p:pRg st="8" end="8"/>
                                            </p:txEl>
                                          </p:spTgt>
                                        </p:tgtEl>
                                        <p:attrNameLst>
                                          <p:attrName>style.visibility</p:attrName>
                                        </p:attrNameLst>
                                      </p:cBhvr>
                                      <p:to>
                                        <p:strVal val="visible"/>
                                      </p:to>
                                    </p:set>
                                    <p:animEffect transition="in" filter="box(in)">
                                      <p:cBhvr>
                                        <p:cTn id="22" dur="500"/>
                                        <p:tgtEl>
                                          <p:spTgt spid="163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a-DK" dirty="0" smtClean="0"/>
              <a:t>Observationsmodel </a:t>
            </a:r>
            <a:br>
              <a:rPr lang="da-DK" dirty="0" smtClean="0"/>
            </a:br>
            <a:r>
              <a:rPr lang="da-DK" sz="2400" dirty="0" smtClean="0"/>
              <a:t>Ifølge </a:t>
            </a:r>
            <a:r>
              <a:rPr lang="da-DK" sz="2400" dirty="0" err="1" smtClean="0"/>
              <a:t>Askland</a:t>
            </a:r>
            <a:r>
              <a:rPr lang="da-DK" sz="2400" dirty="0" smtClean="0"/>
              <a:t>, 1997</a:t>
            </a:r>
            <a:endParaRPr lang="da-DK" dirty="0"/>
          </a:p>
        </p:txBody>
      </p:sp>
      <p:sp>
        <p:nvSpPr>
          <p:cNvPr id="17411" name="Pladsholder til indhold 2"/>
          <p:cNvSpPr>
            <a:spLocks noGrp="1"/>
          </p:cNvSpPr>
          <p:nvPr>
            <p:ph sz="quarter" idx="1"/>
          </p:nvPr>
        </p:nvSpPr>
        <p:spPr>
          <a:xfrm>
            <a:off x="457200" y="1600200"/>
            <a:ext cx="7467600" cy="4873625"/>
          </a:xfrm>
        </p:spPr>
        <p:txBody>
          <a:bodyPr>
            <a:normAutofit fontScale="85000" lnSpcReduction="10000"/>
          </a:bodyPr>
          <a:lstStyle/>
          <a:p>
            <a:r>
              <a:rPr lang="da-DK" smtClean="0"/>
              <a:t>Information </a:t>
            </a:r>
          </a:p>
          <a:p>
            <a:pPr lvl="1"/>
            <a:r>
              <a:rPr lang="da-DK" smtClean="0"/>
              <a:t>Konstekstuelle faktorer, fx hvem og hvad vi observerer, hvornår vi observerer (i undervisningen), hvad skete forud for starten på vores observation</a:t>
            </a:r>
          </a:p>
          <a:p>
            <a:r>
              <a:rPr lang="da-DK" smtClean="0"/>
              <a:t>Sagsfremlæggelse</a:t>
            </a:r>
          </a:p>
          <a:p>
            <a:pPr lvl="1"/>
            <a:r>
              <a:rPr lang="da-DK" smtClean="0"/>
              <a:t>Det, der faktisk sker</a:t>
            </a:r>
          </a:p>
          <a:p>
            <a:r>
              <a:rPr lang="da-DK" smtClean="0"/>
              <a:t>Tolkning</a:t>
            </a:r>
          </a:p>
          <a:p>
            <a:pPr lvl="1"/>
            <a:r>
              <a:rPr lang="da-DK" smtClean="0"/>
              <a:t>Hvad vi mener kan ligge til grund for det, vi observerer</a:t>
            </a:r>
          </a:p>
          <a:p>
            <a:r>
              <a:rPr lang="da-DK" smtClean="0"/>
              <a:t>Vurdering</a:t>
            </a:r>
          </a:p>
          <a:p>
            <a:pPr lvl="1"/>
            <a:r>
              <a:rPr lang="da-DK" smtClean="0"/>
              <a:t>Hvilke konsekvenser vi mener, at det, vi har set via observationen, bør få</a:t>
            </a:r>
          </a:p>
        </p:txBody>
      </p:sp>
      <p:sp>
        <p:nvSpPr>
          <p:cNvPr id="17412"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9D30C4-8B78-4202-992E-38C289DE380A}" type="slidenum">
              <a:rPr lang="da-DK" smtClean="0">
                <a:solidFill>
                  <a:srgbClr val="FFFFFF"/>
                </a:solidFill>
              </a:rPr>
              <a:pPr eaLnBrk="1" hangingPunct="1"/>
              <a:t>12</a:t>
            </a:fld>
            <a:endParaRPr lang="da-DK" smtClean="0">
              <a:solidFill>
                <a:srgbClr val="FFFFFF"/>
              </a:solidFill>
            </a:endParaRPr>
          </a:p>
        </p:txBody>
      </p:sp>
    </p:spTree>
    <p:extLst>
      <p:ext uri="{BB962C8B-B14F-4D97-AF65-F5344CB8AC3E}">
        <p14:creationId xmlns:p14="http://schemas.microsoft.com/office/powerpoint/2010/main" val="2532036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ox(in)">
                                      <p:cBhvr>
                                        <p:cTn id="7" dur="500"/>
                                        <p:tgtEl>
                                          <p:spTgt spid="17411">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box(in)">
                                      <p:cBhvr>
                                        <p:cTn id="10" dur="500"/>
                                        <p:tgtEl>
                                          <p:spTgt spid="1741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animEffect transition="in" filter="box(in)">
                                      <p:cBhvr>
                                        <p:cTn id="15" dur="500"/>
                                        <p:tgtEl>
                                          <p:spTgt spid="17411">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7411">
                                            <p:txEl>
                                              <p:pRg st="3" end="3"/>
                                            </p:txEl>
                                          </p:spTgt>
                                        </p:tgtEl>
                                        <p:attrNameLst>
                                          <p:attrName>style.visibility</p:attrName>
                                        </p:attrNameLst>
                                      </p:cBhvr>
                                      <p:to>
                                        <p:strVal val="visible"/>
                                      </p:to>
                                    </p:set>
                                    <p:animEffect transition="in" filter="box(in)">
                                      <p:cBhvr>
                                        <p:cTn id="18" dur="500"/>
                                        <p:tgtEl>
                                          <p:spTgt spid="17411">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animEffect transition="in" filter="box(in)">
                                      <p:cBhvr>
                                        <p:cTn id="23" dur="500"/>
                                        <p:tgtEl>
                                          <p:spTgt spid="17411">
                                            <p:txEl>
                                              <p:pRg st="4" end="4"/>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17411">
                                            <p:txEl>
                                              <p:pRg st="5" end="5"/>
                                            </p:txEl>
                                          </p:spTgt>
                                        </p:tgtEl>
                                        <p:attrNameLst>
                                          <p:attrName>style.visibility</p:attrName>
                                        </p:attrNameLst>
                                      </p:cBhvr>
                                      <p:to>
                                        <p:strVal val="visible"/>
                                      </p:to>
                                    </p:set>
                                    <p:animEffect transition="in" filter="box(in)">
                                      <p:cBhvr>
                                        <p:cTn id="26" dur="500"/>
                                        <p:tgtEl>
                                          <p:spTgt spid="17411">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nodeType="clickEffect">
                                  <p:stCondLst>
                                    <p:cond delay="0"/>
                                  </p:stCondLst>
                                  <p:childTnLst>
                                    <p:set>
                                      <p:cBhvr>
                                        <p:cTn id="30" dur="1" fill="hold">
                                          <p:stCondLst>
                                            <p:cond delay="0"/>
                                          </p:stCondLst>
                                        </p:cTn>
                                        <p:tgtEl>
                                          <p:spTgt spid="17411">
                                            <p:txEl>
                                              <p:pRg st="6" end="6"/>
                                            </p:txEl>
                                          </p:spTgt>
                                        </p:tgtEl>
                                        <p:attrNameLst>
                                          <p:attrName>style.visibility</p:attrName>
                                        </p:attrNameLst>
                                      </p:cBhvr>
                                      <p:to>
                                        <p:strVal val="visible"/>
                                      </p:to>
                                    </p:set>
                                    <p:animEffect transition="in" filter="box(in)">
                                      <p:cBhvr>
                                        <p:cTn id="31" dur="500"/>
                                        <p:tgtEl>
                                          <p:spTgt spid="17411">
                                            <p:txEl>
                                              <p:pRg st="6" end="6"/>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17411">
                                            <p:txEl>
                                              <p:pRg st="7" end="7"/>
                                            </p:txEl>
                                          </p:spTgt>
                                        </p:tgtEl>
                                        <p:attrNameLst>
                                          <p:attrName>style.visibility</p:attrName>
                                        </p:attrNameLst>
                                      </p:cBhvr>
                                      <p:to>
                                        <p:strVal val="visible"/>
                                      </p:to>
                                    </p:set>
                                    <p:animEffect transition="in" filter="box(in)">
                                      <p:cBhvr>
                                        <p:cTn id="34"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a-DK" dirty="0" smtClean="0"/>
              <a:t>Forskellige former for observation</a:t>
            </a:r>
            <a:endParaRPr lang="da-DK" dirty="0"/>
          </a:p>
        </p:txBody>
      </p:sp>
      <p:sp>
        <p:nvSpPr>
          <p:cNvPr id="18435"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B35CC9-7DCA-454A-B543-785DE9ED1C16}" type="slidenum">
              <a:rPr lang="da-DK" smtClean="0">
                <a:solidFill>
                  <a:srgbClr val="FFFFFF"/>
                </a:solidFill>
              </a:rPr>
              <a:pPr eaLnBrk="1" hangingPunct="1"/>
              <a:t>13</a:t>
            </a:fld>
            <a:endParaRPr lang="da-DK" smtClean="0">
              <a:solidFill>
                <a:srgbClr val="FFFFFF"/>
              </a:solidFill>
            </a:endParaRPr>
          </a:p>
        </p:txBody>
      </p:sp>
      <p:sp>
        <p:nvSpPr>
          <p:cNvPr id="18436" name="Pladsholder til sidefod 4"/>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smtClean="0">
              <a:solidFill>
                <a:schemeClr val="tx2"/>
              </a:solidFill>
            </a:endParaRPr>
          </a:p>
        </p:txBody>
      </p:sp>
      <p:cxnSp>
        <p:nvCxnSpPr>
          <p:cNvPr id="10" name="Lige pilforbindelse 9"/>
          <p:cNvCxnSpPr/>
          <p:nvPr/>
        </p:nvCxnSpPr>
        <p:spPr>
          <a:xfrm rot="5400000" flipH="1" flipV="1">
            <a:off x="-1035050" y="3821113"/>
            <a:ext cx="407193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Lige pilforbindelse 11"/>
          <p:cNvCxnSpPr/>
          <p:nvPr/>
        </p:nvCxnSpPr>
        <p:spPr>
          <a:xfrm>
            <a:off x="1000125" y="5857875"/>
            <a:ext cx="635793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kstboks 12"/>
          <p:cNvSpPr txBox="1"/>
          <p:nvPr/>
        </p:nvSpPr>
        <p:spPr>
          <a:xfrm>
            <a:off x="1285852" y="4572008"/>
            <a:ext cx="2571768" cy="954107"/>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da-DK" sz="1400" dirty="0"/>
              <a:t>c) Fysisk skjult observatør/skjult kamera, og det informeres der ikke om. (anden ordens observation.</a:t>
            </a:r>
          </a:p>
        </p:txBody>
      </p:sp>
      <p:sp>
        <p:nvSpPr>
          <p:cNvPr id="14" name="Tekstboks 13"/>
          <p:cNvSpPr txBox="1"/>
          <p:nvPr/>
        </p:nvSpPr>
        <p:spPr>
          <a:xfrm>
            <a:off x="1285852" y="2285992"/>
            <a:ext cx="2286016" cy="116955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da-DK" sz="1400" dirty="0"/>
              <a:t>a) Lærer observerer egen undervisning uden at der informeres om, hvad der observeres (anden ordens observation)</a:t>
            </a:r>
          </a:p>
        </p:txBody>
      </p:sp>
      <p:sp>
        <p:nvSpPr>
          <p:cNvPr id="15" name="Tekstboks 14"/>
          <p:cNvSpPr txBox="1"/>
          <p:nvPr/>
        </p:nvSpPr>
        <p:spPr>
          <a:xfrm>
            <a:off x="4572000" y="2214554"/>
            <a:ext cx="2571768" cy="116955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da-DK" sz="1400" dirty="0"/>
              <a:t>b) Lærer observerer egen undervisning. Der informeres i nogen grad om, hvad der observeres (anden ordens observation)</a:t>
            </a:r>
          </a:p>
        </p:txBody>
      </p:sp>
      <p:sp>
        <p:nvSpPr>
          <p:cNvPr id="16" name="Tekstboks 15"/>
          <p:cNvSpPr txBox="1"/>
          <p:nvPr/>
        </p:nvSpPr>
        <p:spPr>
          <a:xfrm>
            <a:off x="4500562" y="4143380"/>
            <a:ext cx="2500330" cy="138499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defRPr/>
            </a:pPr>
            <a:r>
              <a:rPr lang="da-DK" sz="1400" dirty="0"/>
              <a:t>d) Observatøren har observation som primær aktivitet. Der informeres i nogen grad om, hvad der observeres (første ordens observation)</a:t>
            </a:r>
          </a:p>
        </p:txBody>
      </p:sp>
      <p:sp>
        <p:nvSpPr>
          <p:cNvPr id="18451" name="Tekstboks 16"/>
          <p:cNvSpPr txBox="1">
            <a:spLocks noChangeArrowheads="1"/>
          </p:cNvSpPr>
          <p:nvPr/>
        </p:nvSpPr>
        <p:spPr bwMode="auto">
          <a:xfrm>
            <a:off x="3214688" y="6000750"/>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b="1"/>
              <a:t>Grad af åbenhed</a:t>
            </a:r>
          </a:p>
        </p:txBody>
      </p:sp>
      <p:sp>
        <p:nvSpPr>
          <p:cNvPr id="18452" name="Tekstboks 17"/>
          <p:cNvSpPr txBox="1">
            <a:spLocks noChangeArrowheads="1"/>
          </p:cNvSpPr>
          <p:nvPr/>
        </p:nvSpPr>
        <p:spPr bwMode="auto">
          <a:xfrm>
            <a:off x="6929438" y="5929313"/>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Høj</a:t>
            </a:r>
          </a:p>
        </p:txBody>
      </p:sp>
      <p:sp>
        <p:nvSpPr>
          <p:cNvPr id="18453" name="Tekstboks 18"/>
          <p:cNvSpPr txBox="1">
            <a:spLocks noChangeArrowheads="1"/>
          </p:cNvSpPr>
          <p:nvPr/>
        </p:nvSpPr>
        <p:spPr bwMode="auto">
          <a:xfrm>
            <a:off x="857250" y="6000750"/>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Lav</a:t>
            </a:r>
          </a:p>
        </p:txBody>
      </p:sp>
      <p:sp>
        <p:nvSpPr>
          <p:cNvPr id="18454" name="Tekstboks 19"/>
          <p:cNvSpPr txBox="1">
            <a:spLocks noChangeArrowheads="1"/>
          </p:cNvSpPr>
          <p:nvPr/>
        </p:nvSpPr>
        <p:spPr bwMode="auto">
          <a:xfrm>
            <a:off x="285750" y="5214938"/>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Lav</a:t>
            </a:r>
          </a:p>
        </p:txBody>
      </p:sp>
      <p:sp>
        <p:nvSpPr>
          <p:cNvPr id="18455" name="Tekstboks 20"/>
          <p:cNvSpPr txBox="1">
            <a:spLocks noChangeArrowheads="1"/>
          </p:cNvSpPr>
          <p:nvPr/>
        </p:nvSpPr>
        <p:spPr bwMode="auto">
          <a:xfrm>
            <a:off x="285750" y="1857375"/>
            <a:ext cx="642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Høj</a:t>
            </a:r>
          </a:p>
        </p:txBody>
      </p:sp>
      <p:sp>
        <p:nvSpPr>
          <p:cNvPr id="18456" name="Tekstboks 23"/>
          <p:cNvSpPr txBox="1">
            <a:spLocks noChangeArrowheads="1"/>
          </p:cNvSpPr>
          <p:nvPr/>
        </p:nvSpPr>
        <p:spPr bwMode="auto">
          <a:xfrm rot="-5400000">
            <a:off x="-779462" y="3494088"/>
            <a:ext cx="2928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b="1"/>
              <a:t>Grad af deltagelse</a:t>
            </a:r>
          </a:p>
        </p:txBody>
      </p:sp>
    </p:spTree>
    <p:extLst>
      <p:ext uri="{BB962C8B-B14F-4D97-AF65-F5344CB8AC3E}">
        <p14:creationId xmlns:p14="http://schemas.microsoft.com/office/powerpoint/2010/main" val="3498878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defRPr/>
            </a:pPr>
            <a:r>
              <a:rPr lang="da-DK" dirty="0" smtClean="0"/>
              <a:t>Hvor struktureret skal jeg registrere mine observationer?</a:t>
            </a:r>
            <a:endParaRPr lang="da-DK" dirty="0"/>
          </a:p>
        </p:txBody>
      </p:sp>
      <p:sp>
        <p:nvSpPr>
          <p:cNvPr id="19459" name="Pladsholder til indhold 2"/>
          <p:cNvSpPr>
            <a:spLocks noGrp="1"/>
          </p:cNvSpPr>
          <p:nvPr>
            <p:ph sz="quarter" idx="1"/>
          </p:nvPr>
        </p:nvSpPr>
        <p:spPr>
          <a:xfrm>
            <a:off x="457200" y="1600200"/>
            <a:ext cx="7467600" cy="4873625"/>
          </a:xfrm>
        </p:spPr>
        <p:txBody>
          <a:bodyPr>
            <a:normAutofit fontScale="85000" lnSpcReduction="20000"/>
          </a:bodyPr>
          <a:lstStyle/>
          <a:p>
            <a:r>
              <a:rPr lang="da-DK" dirty="0" smtClean="0"/>
              <a:t>I praksis vil observatøren pendle mellem:</a:t>
            </a:r>
          </a:p>
          <a:p>
            <a:endParaRPr lang="da-DK" dirty="0" smtClean="0"/>
          </a:p>
          <a:p>
            <a:endParaRPr lang="da-DK" dirty="0" smtClean="0"/>
          </a:p>
          <a:p>
            <a:endParaRPr lang="da-DK" dirty="0" smtClean="0"/>
          </a:p>
          <a:p>
            <a:endParaRPr lang="da-DK" dirty="0" smtClean="0"/>
          </a:p>
          <a:p>
            <a:endParaRPr lang="da-DK" dirty="0" smtClean="0"/>
          </a:p>
          <a:p>
            <a:endParaRPr lang="da-DK" dirty="0" smtClean="0"/>
          </a:p>
          <a:p>
            <a:r>
              <a:rPr lang="da-DK" dirty="0" smtClean="0"/>
              <a:t>Fra observationsnotater uden faste kategorier,</a:t>
            </a:r>
          </a:p>
          <a:p>
            <a:r>
              <a:rPr lang="da-DK" dirty="0" smtClean="0"/>
              <a:t>Observationsnotater/-skemaer med temaer/åbne kategorier</a:t>
            </a:r>
          </a:p>
          <a:p>
            <a:r>
              <a:rPr lang="da-DK" dirty="0" smtClean="0"/>
              <a:t>Observationsskemaer med lukkede kategorier</a:t>
            </a:r>
          </a:p>
          <a:p>
            <a:r>
              <a:rPr lang="da-DK" dirty="0" smtClean="0"/>
              <a:t>Til minutobservation og andre tidsforbrugsstudier</a:t>
            </a:r>
          </a:p>
          <a:p>
            <a:endParaRPr lang="da-DK" dirty="0" smtClean="0"/>
          </a:p>
        </p:txBody>
      </p:sp>
      <p:sp>
        <p:nvSpPr>
          <p:cNvPr id="19460"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9AA45A-CE2E-4C47-BA6E-A7DCCA15BE73}" type="slidenum">
              <a:rPr lang="da-DK" smtClean="0">
                <a:solidFill>
                  <a:srgbClr val="FFFFFF"/>
                </a:solidFill>
              </a:rPr>
              <a:pPr eaLnBrk="1" hangingPunct="1"/>
              <a:t>14</a:t>
            </a:fld>
            <a:endParaRPr lang="da-DK" smtClean="0">
              <a:solidFill>
                <a:srgbClr val="FFFFFF"/>
              </a:solidFill>
            </a:endParaRPr>
          </a:p>
        </p:txBody>
      </p:sp>
      <p:sp>
        <p:nvSpPr>
          <p:cNvPr id="19461" name="Pladsholder til sidefod 4"/>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smtClean="0">
              <a:solidFill>
                <a:schemeClr val="tx2"/>
              </a:solidFill>
            </a:endParaRPr>
          </a:p>
        </p:txBody>
      </p:sp>
      <p:graphicFrame>
        <p:nvGraphicFramePr>
          <p:cNvPr id="6" name="Diagram 5"/>
          <p:cNvGraphicFramePr/>
          <p:nvPr>
            <p:extLst>
              <p:ext uri="{D42A27DB-BD31-4B8C-83A1-F6EECF244321}">
                <p14:modId xmlns:p14="http://schemas.microsoft.com/office/powerpoint/2010/main" val="2412228214"/>
              </p:ext>
            </p:extLst>
          </p:nvPr>
        </p:nvGraphicFramePr>
        <p:xfrm>
          <a:off x="1524000" y="2071678"/>
          <a:ext cx="4548198" cy="2428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66800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83568" y="548680"/>
            <a:ext cx="7920880" cy="5688632"/>
          </a:xfrm>
        </p:spPr>
        <p:txBody>
          <a:bodyPr/>
          <a:lstStyle/>
          <a:p>
            <a:pPr algn="r"/>
            <a:endParaRPr lang="da-DK" dirty="0" smtClean="0"/>
          </a:p>
          <a:p>
            <a:r>
              <a:rPr lang="da-DK" b="1" i="1" dirty="0" smtClean="0">
                <a:solidFill>
                  <a:schemeClr val="tx1"/>
                </a:solidFill>
              </a:rPr>
              <a:t>Ustrukturerede iagttagelser</a:t>
            </a:r>
          </a:p>
          <a:p>
            <a:pPr algn="l"/>
            <a:r>
              <a:rPr lang="da-DK" b="1" dirty="0" smtClean="0">
                <a:solidFill>
                  <a:schemeClr val="tx1"/>
                </a:solidFill>
              </a:rPr>
              <a:t>Ulemper</a:t>
            </a:r>
          </a:p>
          <a:p>
            <a:pPr marL="457200" indent="-457200" algn="l">
              <a:buFont typeface="Wingdings" pitchFamily="2" charset="2"/>
              <a:buChar char="ü"/>
            </a:pPr>
            <a:r>
              <a:rPr lang="da-DK" dirty="0" smtClean="0">
                <a:solidFill>
                  <a:schemeClr val="tx1"/>
                </a:solidFill>
              </a:rPr>
              <a:t>Tilfældighed</a:t>
            </a:r>
          </a:p>
          <a:p>
            <a:pPr marL="457200" indent="-457200" algn="l">
              <a:buFont typeface="Wingdings" pitchFamily="2" charset="2"/>
              <a:buChar char="ü"/>
            </a:pPr>
            <a:r>
              <a:rPr lang="da-DK" dirty="0" smtClean="0">
                <a:solidFill>
                  <a:schemeClr val="tx1"/>
                </a:solidFill>
              </a:rPr>
              <a:t>Manglende sammenhæng</a:t>
            </a:r>
          </a:p>
          <a:p>
            <a:pPr algn="l"/>
            <a:endParaRPr lang="da-DK" dirty="0" smtClean="0">
              <a:solidFill>
                <a:schemeClr val="tx1"/>
              </a:solidFill>
            </a:endParaRPr>
          </a:p>
          <a:p>
            <a:pPr algn="l"/>
            <a:r>
              <a:rPr lang="da-DK" b="1" dirty="0" smtClean="0">
                <a:solidFill>
                  <a:schemeClr val="tx1"/>
                </a:solidFill>
              </a:rPr>
              <a:t>Fordele</a:t>
            </a:r>
            <a:r>
              <a:rPr lang="da-DK" dirty="0" smtClean="0">
                <a:solidFill>
                  <a:schemeClr val="tx1"/>
                </a:solidFill>
              </a:rPr>
              <a:t>?</a:t>
            </a:r>
          </a:p>
          <a:p>
            <a:pPr marL="457200" indent="-457200" algn="l">
              <a:buFont typeface="Wingdings" pitchFamily="2" charset="2"/>
              <a:buChar char="ü"/>
            </a:pPr>
            <a:r>
              <a:rPr lang="da-DK" b="1" dirty="0">
                <a:solidFill>
                  <a:schemeClr val="tx1"/>
                </a:solidFill>
              </a:rPr>
              <a:t> </a:t>
            </a:r>
            <a:r>
              <a:rPr lang="da-DK" dirty="0" err="1" smtClean="0">
                <a:solidFill>
                  <a:schemeClr val="tx1"/>
                </a:solidFill>
              </a:rPr>
              <a:t>Undren</a:t>
            </a:r>
            <a:endParaRPr lang="da-DK" dirty="0" smtClean="0">
              <a:solidFill>
                <a:schemeClr val="tx1"/>
              </a:solidFill>
            </a:endParaRPr>
          </a:p>
          <a:p>
            <a:pPr marL="457200" indent="-457200" algn="l">
              <a:buFont typeface="Wingdings" pitchFamily="2" charset="2"/>
              <a:buChar char="ü"/>
            </a:pPr>
            <a:r>
              <a:rPr lang="da-DK" dirty="0">
                <a:solidFill>
                  <a:schemeClr val="tx1"/>
                </a:solidFill>
              </a:rPr>
              <a:t> </a:t>
            </a:r>
            <a:r>
              <a:rPr lang="da-DK" dirty="0" smtClean="0">
                <a:solidFill>
                  <a:schemeClr val="tx1"/>
                </a:solidFill>
              </a:rPr>
              <a:t>Inspiration til systematiske iagttagelser</a:t>
            </a:r>
          </a:p>
          <a:p>
            <a:pPr algn="l"/>
            <a:endParaRPr lang="da-DK" b="1" dirty="0" smtClean="0">
              <a:solidFill>
                <a:schemeClr val="tx1"/>
              </a:solidFill>
            </a:endParaRPr>
          </a:p>
          <a:p>
            <a:pPr algn="l"/>
            <a:endParaRPr lang="da-DK" dirty="0">
              <a:solidFill>
                <a:schemeClr val="tx1"/>
              </a:solidFill>
            </a:endParaRPr>
          </a:p>
          <a:p>
            <a:pPr marL="457200" indent="-457200" algn="l">
              <a:buFont typeface="Wingdings" pitchFamily="2" charset="2"/>
              <a:buChar char="ü"/>
            </a:pPr>
            <a:endParaRPr lang="da-DK" dirty="0">
              <a:solidFill>
                <a:schemeClr val="tx1"/>
              </a:solidFill>
            </a:endParaRPr>
          </a:p>
        </p:txBody>
      </p:sp>
    </p:spTree>
    <p:extLst>
      <p:ext uri="{BB962C8B-B14F-4D97-AF65-F5344CB8AC3E}">
        <p14:creationId xmlns:p14="http://schemas.microsoft.com/office/powerpoint/2010/main" val="2875253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827584" y="620688"/>
            <a:ext cx="7632848" cy="5544616"/>
          </a:xfrm>
        </p:spPr>
        <p:txBody>
          <a:bodyPr/>
          <a:lstStyle/>
          <a:p>
            <a:pPr algn="r"/>
            <a:endParaRPr lang="da-DK" dirty="0" smtClean="0"/>
          </a:p>
          <a:p>
            <a:r>
              <a:rPr lang="da-DK" b="1" i="1" dirty="0" smtClean="0">
                <a:solidFill>
                  <a:schemeClr val="tx1"/>
                </a:solidFill>
              </a:rPr>
              <a:t>Strukturerede iagttagelser</a:t>
            </a:r>
          </a:p>
          <a:p>
            <a:pPr algn="l"/>
            <a:r>
              <a:rPr lang="da-DK" sz="1600" dirty="0" smtClean="0">
                <a:solidFill>
                  <a:schemeClr val="tx1"/>
                </a:solidFill>
              </a:rPr>
              <a:t>(Kilde: Rønn, Carsten (1998): </a:t>
            </a:r>
            <a:r>
              <a:rPr lang="da-DK" sz="1600" b="1" dirty="0" smtClean="0">
                <a:solidFill>
                  <a:schemeClr val="tx1"/>
                </a:solidFill>
              </a:rPr>
              <a:t>At studere praksis, Praktikstudier i skolevirkelighed</a:t>
            </a:r>
            <a:r>
              <a:rPr lang="da-DK" sz="1600" dirty="0" smtClean="0">
                <a:solidFill>
                  <a:schemeClr val="tx1"/>
                </a:solidFill>
              </a:rPr>
              <a:t>, Århus Dag- og Aftenseminarium)</a:t>
            </a:r>
          </a:p>
          <a:p>
            <a:pPr algn="l"/>
            <a:endParaRPr lang="da-DK" sz="1600" dirty="0" smtClean="0">
              <a:solidFill>
                <a:schemeClr val="tx1"/>
              </a:solidFill>
            </a:endParaRPr>
          </a:p>
          <a:p>
            <a:pPr marL="342900" indent="-342900" algn="l">
              <a:buFont typeface="Wingdings" pitchFamily="2" charset="2"/>
              <a:buChar char="ü"/>
            </a:pPr>
            <a:r>
              <a:rPr lang="da-DK" sz="2400" dirty="0" smtClean="0">
                <a:solidFill>
                  <a:schemeClr val="tx1"/>
                </a:solidFill>
              </a:rPr>
              <a:t> </a:t>
            </a:r>
            <a:r>
              <a:rPr lang="da-DK" sz="2400" i="1" dirty="0" smtClean="0">
                <a:solidFill>
                  <a:schemeClr val="tx1"/>
                </a:solidFill>
              </a:rPr>
              <a:t>Konteksten</a:t>
            </a:r>
          </a:p>
          <a:p>
            <a:pPr marL="342900" indent="-342900" algn="l">
              <a:buFont typeface="Wingdings" pitchFamily="2" charset="2"/>
              <a:buChar char="ü"/>
            </a:pPr>
            <a:r>
              <a:rPr lang="da-DK" sz="2400" i="1" dirty="0" smtClean="0">
                <a:solidFill>
                  <a:schemeClr val="tx1"/>
                </a:solidFill>
              </a:rPr>
              <a:t>Overordnet emne/problemområde</a:t>
            </a:r>
          </a:p>
          <a:p>
            <a:pPr marL="342900" indent="-342900" algn="l">
              <a:buFont typeface="Wingdings" pitchFamily="2" charset="2"/>
              <a:buChar char="ü"/>
            </a:pPr>
            <a:r>
              <a:rPr lang="da-DK" sz="2400" i="1" dirty="0">
                <a:solidFill>
                  <a:schemeClr val="tx1"/>
                </a:solidFill>
              </a:rPr>
              <a:t> </a:t>
            </a:r>
            <a:r>
              <a:rPr lang="da-DK" sz="2400" i="1" dirty="0" smtClean="0">
                <a:solidFill>
                  <a:schemeClr val="tx1"/>
                </a:solidFill>
              </a:rPr>
              <a:t>Fokuspunkter</a:t>
            </a:r>
          </a:p>
          <a:p>
            <a:pPr marL="342900" indent="-342900" algn="l">
              <a:buFont typeface="Wingdings" pitchFamily="2" charset="2"/>
              <a:buChar char="ü"/>
            </a:pPr>
            <a:r>
              <a:rPr lang="da-DK" sz="2400" i="1" dirty="0">
                <a:solidFill>
                  <a:schemeClr val="tx1"/>
                </a:solidFill>
              </a:rPr>
              <a:t> </a:t>
            </a:r>
            <a:r>
              <a:rPr lang="da-DK" sz="2400" i="1" dirty="0" smtClean="0">
                <a:solidFill>
                  <a:schemeClr val="tx1"/>
                </a:solidFill>
              </a:rPr>
              <a:t>Konkrete </a:t>
            </a:r>
            <a:r>
              <a:rPr lang="da-DK" sz="2400" i="1" dirty="0" err="1" smtClean="0">
                <a:solidFill>
                  <a:schemeClr val="tx1"/>
                </a:solidFill>
              </a:rPr>
              <a:t>iagttagbare</a:t>
            </a:r>
            <a:r>
              <a:rPr lang="da-DK" sz="2400" i="1" dirty="0" smtClean="0">
                <a:solidFill>
                  <a:schemeClr val="tx1"/>
                </a:solidFill>
              </a:rPr>
              <a:t> forhold</a:t>
            </a:r>
          </a:p>
          <a:p>
            <a:pPr marL="342900" indent="-342900" algn="l">
              <a:buFont typeface="Wingdings" pitchFamily="2" charset="2"/>
              <a:buChar char="ü"/>
            </a:pPr>
            <a:r>
              <a:rPr lang="da-DK" sz="2400" i="1" dirty="0">
                <a:solidFill>
                  <a:schemeClr val="tx1"/>
                </a:solidFill>
              </a:rPr>
              <a:t> </a:t>
            </a:r>
            <a:r>
              <a:rPr lang="da-DK" sz="2400" i="1" dirty="0" smtClean="0">
                <a:solidFill>
                  <a:schemeClr val="tx1"/>
                </a:solidFill>
              </a:rPr>
              <a:t>Iagttagelsesfelter</a:t>
            </a:r>
          </a:p>
          <a:p>
            <a:pPr marL="342900" indent="-342900" algn="l">
              <a:buFont typeface="Wingdings" pitchFamily="2" charset="2"/>
              <a:buChar char="ü"/>
            </a:pPr>
            <a:r>
              <a:rPr lang="da-DK" sz="2400" i="1" dirty="0">
                <a:solidFill>
                  <a:schemeClr val="tx1"/>
                </a:solidFill>
              </a:rPr>
              <a:t> </a:t>
            </a:r>
            <a:r>
              <a:rPr lang="da-DK" sz="2400" i="1" dirty="0" smtClean="0">
                <a:solidFill>
                  <a:schemeClr val="tx1"/>
                </a:solidFill>
              </a:rPr>
              <a:t>Metoder</a:t>
            </a:r>
          </a:p>
          <a:p>
            <a:pPr marL="342900" indent="-342900" algn="l">
              <a:buFont typeface="Wingdings" pitchFamily="2" charset="2"/>
              <a:buChar char="ü"/>
            </a:pPr>
            <a:r>
              <a:rPr lang="da-DK" sz="2400" i="1" dirty="0" smtClean="0">
                <a:solidFill>
                  <a:schemeClr val="tx1"/>
                </a:solidFill>
              </a:rPr>
              <a:t>Registrerings- og dokumentationsmetoder</a:t>
            </a:r>
            <a:endParaRPr lang="da-DK" sz="2400" i="1" dirty="0">
              <a:solidFill>
                <a:schemeClr val="tx1"/>
              </a:solidFill>
            </a:endParaRPr>
          </a:p>
        </p:txBody>
      </p:sp>
    </p:spTree>
    <p:extLst>
      <p:ext uri="{BB962C8B-B14F-4D97-AF65-F5344CB8AC3E}">
        <p14:creationId xmlns:p14="http://schemas.microsoft.com/office/powerpoint/2010/main" val="3680960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83568" y="476672"/>
            <a:ext cx="7776864" cy="5760640"/>
          </a:xfrm>
        </p:spPr>
        <p:txBody>
          <a:bodyPr/>
          <a:lstStyle/>
          <a:p>
            <a:endParaRPr lang="da-DK" b="1" i="1" dirty="0" smtClean="0">
              <a:solidFill>
                <a:schemeClr val="tx1"/>
              </a:solidFill>
            </a:endParaRPr>
          </a:p>
          <a:p>
            <a:r>
              <a:rPr lang="da-DK" b="1" i="1" dirty="0" smtClean="0">
                <a:solidFill>
                  <a:schemeClr val="tx1"/>
                </a:solidFill>
              </a:rPr>
              <a:t>Strukturerede iagttagelser</a:t>
            </a:r>
          </a:p>
          <a:p>
            <a:r>
              <a:rPr lang="da-DK" sz="1400" dirty="0" smtClean="0">
                <a:solidFill>
                  <a:schemeClr val="tx1"/>
                </a:solidFill>
              </a:rPr>
              <a:t>(Kilde: Bjørndal, Cato R.P. (2003): </a:t>
            </a:r>
            <a:r>
              <a:rPr lang="da-DK" sz="1400" b="1" dirty="0" smtClean="0">
                <a:solidFill>
                  <a:schemeClr val="tx1"/>
                </a:solidFill>
              </a:rPr>
              <a:t>Det vurderende øje, Observation, vurdering og udvikling i undervisning og vejledning s. 59</a:t>
            </a:r>
            <a:r>
              <a:rPr lang="da-DK" sz="1400" dirty="0" smtClean="0">
                <a:solidFill>
                  <a:schemeClr val="tx1"/>
                </a:solidFill>
              </a:rPr>
              <a:t>, Forlaget KLIM</a:t>
            </a:r>
          </a:p>
          <a:p>
            <a:pPr marL="514350" indent="-514350" algn="l">
              <a:buAutoNum type="arabicPeriod"/>
            </a:pPr>
            <a:r>
              <a:rPr lang="da-DK" dirty="0" smtClean="0">
                <a:solidFill>
                  <a:schemeClr val="tx1"/>
                </a:solidFill>
              </a:rPr>
              <a:t>Notater uden faste kategorier</a:t>
            </a:r>
          </a:p>
          <a:p>
            <a:pPr marL="514350" indent="-514350" algn="l">
              <a:buAutoNum type="arabicPeriod"/>
            </a:pPr>
            <a:r>
              <a:rPr lang="da-DK" dirty="0">
                <a:solidFill>
                  <a:schemeClr val="tx1"/>
                </a:solidFill>
              </a:rPr>
              <a:t> </a:t>
            </a:r>
            <a:r>
              <a:rPr lang="da-DK" dirty="0" smtClean="0">
                <a:solidFill>
                  <a:schemeClr val="tx1"/>
                </a:solidFill>
              </a:rPr>
              <a:t>Notater eller skemaer med temaer eller åbne kategorier</a:t>
            </a:r>
          </a:p>
          <a:p>
            <a:pPr marL="514350" indent="-514350" algn="l">
              <a:buAutoNum type="arabicPeriod"/>
            </a:pPr>
            <a:r>
              <a:rPr lang="da-DK" dirty="0">
                <a:solidFill>
                  <a:schemeClr val="tx1"/>
                </a:solidFill>
              </a:rPr>
              <a:t> </a:t>
            </a:r>
            <a:r>
              <a:rPr lang="da-DK" dirty="0" smtClean="0">
                <a:solidFill>
                  <a:schemeClr val="tx1"/>
                </a:solidFill>
              </a:rPr>
              <a:t>Skemaer med lukkede kategorier</a:t>
            </a:r>
          </a:p>
          <a:p>
            <a:pPr marL="514350" indent="-514350" algn="l">
              <a:buAutoNum type="arabicPeriod"/>
            </a:pPr>
            <a:r>
              <a:rPr lang="da-DK" dirty="0">
                <a:solidFill>
                  <a:schemeClr val="tx1"/>
                </a:solidFill>
              </a:rPr>
              <a:t> </a:t>
            </a:r>
            <a:r>
              <a:rPr lang="da-DK" dirty="0" smtClean="0">
                <a:solidFill>
                  <a:schemeClr val="tx1"/>
                </a:solidFill>
              </a:rPr>
              <a:t>Minutiagttagelser og andre typer </a:t>
            </a:r>
            <a:r>
              <a:rPr lang="da-DK" dirty="0" err="1" smtClean="0">
                <a:solidFill>
                  <a:schemeClr val="tx1"/>
                </a:solidFill>
              </a:rPr>
              <a:t>tidsforbrugstudier</a:t>
            </a:r>
            <a:r>
              <a:rPr lang="da-DK" dirty="0" smtClean="0">
                <a:solidFill>
                  <a:schemeClr val="tx1"/>
                </a:solidFill>
              </a:rPr>
              <a:t>.</a:t>
            </a:r>
            <a:endParaRPr lang="da-DK" dirty="0">
              <a:solidFill>
                <a:schemeClr val="tx1"/>
              </a:solidFill>
            </a:endParaRPr>
          </a:p>
          <a:p>
            <a:pPr algn="l"/>
            <a:endParaRPr lang="da-DK" dirty="0">
              <a:solidFill>
                <a:schemeClr val="tx1"/>
              </a:solidFill>
            </a:endParaRPr>
          </a:p>
        </p:txBody>
      </p:sp>
    </p:spTree>
    <p:extLst>
      <p:ext uri="{BB962C8B-B14F-4D97-AF65-F5344CB8AC3E}">
        <p14:creationId xmlns:p14="http://schemas.microsoft.com/office/powerpoint/2010/main" val="27472742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11560" y="548680"/>
            <a:ext cx="7992888" cy="6048672"/>
          </a:xfrm>
        </p:spPr>
        <p:txBody>
          <a:bodyPr/>
          <a:lstStyle/>
          <a:p>
            <a:endParaRPr lang="da-DK" b="1" i="1" dirty="0" smtClean="0"/>
          </a:p>
          <a:p>
            <a:r>
              <a:rPr lang="da-DK" b="1" i="1" dirty="0" smtClean="0"/>
              <a:t>Eksempler på skemaer</a:t>
            </a:r>
          </a:p>
          <a:p>
            <a:r>
              <a:rPr lang="da-DK" sz="1400" dirty="0">
                <a:solidFill>
                  <a:schemeClr val="tx1"/>
                </a:solidFill>
              </a:rPr>
              <a:t>(Kilde: </a:t>
            </a:r>
            <a:r>
              <a:rPr lang="da-DK" sz="1400" dirty="0" smtClean="0">
                <a:solidFill>
                  <a:schemeClr val="tx1"/>
                </a:solidFill>
              </a:rPr>
              <a:t>Bjørndal</a:t>
            </a:r>
            <a:r>
              <a:rPr lang="da-DK" sz="1400" dirty="0">
                <a:solidFill>
                  <a:schemeClr val="tx1"/>
                </a:solidFill>
              </a:rPr>
              <a:t>, Cato R.P. (2003): </a:t>
            </a:r>
            <a:r>
              <a:rPr lang="da-DK" sz="1400" b="1" dirty="0">
                <a:solidFill>
                  <a:schemeClr val="tx1"/>
                </a:solidFill>
              </a:rPr>
              <a:t>Det vurderende øje, Observation, vurdering og udvikling i undervisning og </a:t>
            </a:r>
            <a:r>
              <a:rPr lang="da-DK" sz="1400" b="1" dirty="0" smtClean="0">
                <a:solidFill>
                  <a:schemeClr val="tx1"/>
                </a:solidFill>
              </a:rPr>
              <a:t>vejledning </a:t>
            </a:r>
            <a:r>
              <a:rPr lang="da-DK" sz="1400" dirty="0" smtClean="0">
                <a:solidFill>
                  <a:schemeClr val="tx1"/>
                </a:solidFill>
              </a:rPr>
              <a:t>s</a:t>
            </a:r>
            <a:r>
              <a:rPr lang="da-DK" sz="1400" dirty="0">
                <a:solidFill>
                  <a:schemeClr val="tx1"/>
                </a:solidFill>
              </a:rPr>
              <a:t>. </a:t>
            </a:r>
            <a:r>
              <a:rPr lang="da-DK" sz="1400" dirty="0" smtClean="0">
                <a:solidFill>
                  <a:schemeClr val="tx1"/>
                </a:solidFill>
              </a:rPr>
              <a:t>60-61, </a:t>
            </a:r>
            <a:r>
              <a:rPr lang="da-DK" sz="1400" dirty="0">
                <a:solidFill>
                  <a:schemeClr val="tx1"/>
                </a:solidFill>
              </a:rPr>
              <a:t>Forlaget </a:t>
            </a:r>
            <a:r>
              <a:rPr lang="da-DK" sz="1400" dirty="0" smtClean="0">
                <a:solidFill>
                  <a:schemeClr val="tx1"/>
                </a:solidFill>
              </a:rPr>
              <a:t>KLIM</a:t>
            </a:r>
          </a:p>
          <a:p>
            <a:endParaRPr lang="da-DK" sz="1400" dirty="0">
              <a:solidFill>
                <a:schemeClr val="tx1"/>
              </a:solidFill>
            </a:endParaRPr>
          </a:p>
          <a:p>
            <a:pPr algn="l"/>
            <a:endParaRPr lang="da-DK" sz="1400" dirty="0" smtClean="0"/>
          </a:p>
          <a:p>
            <a:pPr algn="l"/>
            <a:endParaRPr lang="da-DK" sz="1400" dirty="0"/>
          </a:p>
          <a:p>
            <a:pPr algn="l"/>
            <a:endParaRPr lang="da-DK" sz="1400" dirty="0" smtClean="0"/>
          </a:p>
          <a:p>
            <a:pPr algn="l"/>
            <a:endParaRPr lang="da-DK" sz="1400" dirty="0"/>
          </a:p>
          <a:p>
            <a:pPr algn="l"/>
            <a:endParaRPr lang="da-DK" sz="1400" dirty="0" smtClean="0"/>
          </a:p>
          <a:p>
            <a:pPr algn="l"/>
            <a:endParaRPr lang="da-DK" sz="1400" dirty="0"/>
          </a:p>
          <a:p>
            <a:pPr algn="l"/>
            <a:endParaRPr lang="da-DK" sz="1400" dirty="0" smtClean="0"/>
          </a:p>
          <a:p>
            <a:pPr algn="l"/>
            <a:endParaRPr lang="da-DK" sz="1400" dirty="0"/>
          </a:p>
          <a:p>
            <a:pPr algn="l"/>
            <a:endParaRPr lang="da-DK" sz="1400" dirty="0"/>
          </a:p>
        </p:txBody>
      </p:sp>
      <p:graphicFrame>
        <p:nvGraphicFramePr>
          <p:cNvPr id="2" name="Tabel 1"/>
          <p:cNvGraphicFramePr>
            <a:graphicFrameLocks noGrp="1"/>
          </p:cNvGraphicFramePr>
          <p:nvPr>
            <p:extLst>
              <p:ext uri="{D42A27DB-BD31-4B8C-83A1-F6EECF244321}">
                <p14:modId xmlns:p14="http://schemas.microsoft.com/office/powerpoint/2010/main" val="3249703994"/>
              </p:ext>
            </p:extLst>
          </p:nvPr>
        </p:nvGraphicFramePr>
        <p:xfrm>
          <a:off x="1557740" y="2368271"/>
          <a:ext cx="6096000" cy="1793870"/>
        </p:xfrm>
        <a:graphic>
          <a:graphicData uri="http://schemas.openxmlformats.org/drawingml/2006/table">
            <a:tbl>
              <a:tblPr firstRow="1" bandRow="1">
                <a:tableStyleId>{5C22544A-7EE6-4342-B048-85BDC9FD1C3A}</a:tableStyleId>
              </a:tblPr>
              <a:tblGrid>
                <a:gridCol w="2032000"/>
                <a:gridCol w="2206396"/>
                <a:gridCol w="1857604"/>
              </a:tblGrid>
              <a:tr h="334826">
                <a:tc>
                  <a:txBody>
                    <a:bodyPr/>
                    <a:lstStyle/>
                    <a:p>
                      <a:r>
                        <a:rPr lang="da-DK" dirty="0" smtClean="0"/>
                        <a:t>Dato</a:t>
                      </a:r>
                      <a:endParaRPr lang="da-DK" dirty="0"/>
                    </a:p>
                  </a:txBody>
                  <a:tcPr/>
                </a:tc>
                <a:tc>
                  <a:txBody>
                    <a:bodyPr/>
                    <a:lstStyle/>
                    <a:p>
                      <a:r>
                        <a:rPr lang="da-DK" dirty="0" smtClean="0"/>
                        <a:t>Tidspunkt</a:t>
                      </a:r>
                      <a:endParaRPr lang="da-DK" dirty="0"/>
                    </a:p>
                  </a:txBody>
                  <a:tcPr/>
                </a:tc>
                <a:tc>
                  <a:txBody>
                    <a:bodyPr/>
                    <a:lstStyle/>
                    <a:p>
                      <a:r>
                        <a:rPr lang="da-DK" dirty="0" smtClean="0"/>
                        <a:t>Situation</a:t>
                      </a:r>
                      <a:endParaRPr lang="da-DK" dirty="0"/>
                    </a:p>
                  </a:txBody>
                  <a:tcPr/>
                </a:tc>
              </a:tr>
              <a:tr h="585945">
                <a:tc>
                  <a:txBody>
                    <a:bodyPr/>
                    <a:lstStyle/>
                    <a:p>
                      <a:r>
                        <a:rPr lang="da-DK" dirty="0" smtClean="0"/>
                        <a:t>Person</a:t>
                      </a:r>
                      <a:endParaRPr lang="da-DK" dirty="0"/>
                    </a:p>
                  </a:txBody>
                  <a:tcPr/>
                </a:tc>
                <a:tc>
                  <a:txBody>
                    <a:bodyPr/>
                    <a:lstStyle/>
                    <a:p>
                      <a:r>
                        <a:rPr lang="da-DK" dirty="0" smtClean="0"/>
                        <a:t>Beskrivelser: Hvad bliver der sagt?</a:t>
                      </a:r>
                      <a:endParaRPr lang="da-DK" dirty="0"/>
                    </a:p>
                  </a:txBody>
                  <a:tcPr/>
                </a:tc>
                <a:tc>
                  <a:txBody>
                    <a:bodyPr/>
                    <a:lstStyle/>
                    <a:p>
                      <a:r>
                        <a:rPr lang="da-DK" dirty="0" smtClean="0"/>
                        <a:t>Hvad sker der?</a:t>
                      </a:r>
                      <a:endParaRPr lang="da-DK" dirty="0"/>
                    </a:p>
                  </a:txBody>
                  <a:tcPr/>
                </a:tc>
              </a:tr>
              <a:tr h="788030">
                <a:tc>
                  <a:txBody>
                    <a:bodyPr/>
                    <a:lstStyle/>
                    <a:p>
                      <a:endParaRPr lang="da-DK"/>
                    </a:p>
                  </a:txBody>
                  <a:tcPr/>
                </a:tc>
                <a:tc>
                  <a:txBody>
                    <a:bodyPr/>
                    <a:lstStyle/>
                    <a:p>
                      <a:endParaRPr lang="da-DK" dirty="0"/>
                    </a:p>
                  </a:txBody>
                  <a:tcPr/>
                </a:tc>
                <a:tc>
                  <a:txBody>
                    <a:bodyPr/>
                    <a:lstStyle/>
                    <a:p>
                      <a:endParaRPr lang="da-DK" dirty="0"/>
                    </a:p>
                  </a:txBody>
                  <a:tcPr/>
                </a:tc>
              </a:tr>
            </a:tbl>
          </a:graphicData>
        </a:graphic>
      </p:graphicFrame>
      <p:graphicFrame>
        <p:nvGraphicFramePr>
          <p:cNvPr id="6" name="Tabel 5"/>
          <p:cNvGraphicFramePr>
            <a:graphicFrameLocks noGrp="1"/>
          </p:cNvGraphicFramePr>
          <p:nvPr>
            <p:extLst>
              <p:ext uri="{D42A27DB-BD31-4B8C-83A1-F6EECF244321}">
                <p14:modId xmlns:p14="http://schemas.microsoft.com/office/powerpoint/2010/main" val="141672033"/>
              </p:ext>
            </p:extLst>
          </p:nvPr>
        </p:nvGraphicFramePr>
        <p:xfrm>
          <a:off x="1557740" y="4509120"/>
          <a:ext cx="6096000" cy="1802498"/>
        </p:xfrm>
        <a:graphic>
          <a:graphicData uri="http://schemas.openxmlformats.org/drawingml/2006/table">
            <a:tbl>
              <a:tblPr firstRow="1" bandRow="1">
                <a:tableStyleId>{5C22544A-7EE6-4342-B048-85BDC9FD1C3A}</a:tableStyleId>
              </a:tblPr>
              <a:tblGrid>
                <a:gridCol w="2032000"/>
                <a:gridCol w="2032000"/>
                <a:gridCol w="2032000"/>
              </a:tblGrid>
              <a:tr h="425024">
                <a:tc>
                  <a:txBody>
                    <a:bodyPr/>
                    <a:lstStyle/>
                    <a:p>
                      <a:r>
                        <a:rPr lang="da-DK" dirty="0" smtClean="0"/>
                        <a:t>Dato/tid</a:t>
                      </a:r>
                      <a:endParaRPr lang="da-DK" dirty="0"/>
                    </a:p>
                  </a:txBody>
                  <a:tcPr/>
                </a:tc>
                <a:tc>
                  <a:txBody>
                    <a:bodyPr/>
                    <a:lstStyle/>
                    <a:p>
                      <a:r>
                        <a:rPr lang="da-DK" dirty="0" smtClean="0"/>
                        <a:t>Situation</a:t>
                      </a:r>
                      <a:endParaRPr lang="da-DK" dirty="0"/>
                    </a:p>
                  </a:txBody>
                  <a:tcPr/>
                </a:tc>
                <a:tc>
                  <a:txBody>
                    <a:bodyPr/>
                    <a:lstStyle/>
                    <a:p>
                      <a:r>
                        <a:rPr lang="da-DK" dirty="0" smtClean="0"/>
                        <a:t>Temaer</a:t>
                      </a:r>
                      <a:endParaRPr lang="da-DK" dirty="0"/>
                    </a:p>
                  </a:txBody>
                  <a:tcPr/>
                </a:tc>
              </a:tr>
              <a:tr h="952450">
                <a:tc>
                  <a:txBody>
                    <a:bodyPr/>
                    <a:lstStyle/>
                    <a:p>
                      <a:r>
                        <a:rPr lang="da-DK" dirty="0" smtClean="0"/>
                        <a:t>Tema</a:t>
                      </a:r>
                      <a:endParaRPr lang="da-DK" dirty="0"/>
                    </a:p>
                  </a:txBody>
                  <a:tcPr/>
                </a:tc>
                <a:tc>
                  <a:txBody>
                    <a:bodyPr/>
                    <a:lstStyle/>
                    <a:p>
                      <a:r>
                        <a:rPr lang="da-DK" dirty="0" smtClean="0"/>
                        <a:t>Person Beskrivelse: hvad bliver der sagt? </a:t>
                      </a:r>
                      <a:endParaRPr lang="da-DK" dirty="0"/>
                    </a:p>
                  </a:txBody>
                  <a:tcPr/>
                </a:tc>
                <a:tc>
                  <a:txBody>
                    <a:bodyPr/>
                    <a:lstStyle/>
                    <a:p>
                      <a:r>
                        <a:rPr lang="da-DK" dirty="0" smtClean="0"/>
                        <a:t>Hvad sker der?</a:t>
                      </a:r>
                      <a:endParaRPr lang="da-DK" dirty="0"/>
                    </a:p>
                  </a:txBody>
                  <a:tcPr/>
                </a:tc>
              </a:tr>
              <a:tr h="425024">
                <a:tc>
                  <a:txBody>
                    <a:bodyPr/>
                    <a:lstStyle/>
                    <a:p>
                      <a:endParaRPr lang="da-DK"/>
                    </a:p>
                  </a:txBody>
                  <a:tcPr/>
                </a:tc>
                <a:tc>
                  <a:txBody>
                    <a:bodyPr/>
                    <a:lstStyle/>
                    <a:p>
                      <a:endParaRPr lang="da-DK"/>
                    </a:p>
                  </a:txBody>
                  <a:tcPr/>
                </a:tc>
                <a:tc>
                  <a:txBody>
                    <a:bodyPr/>
                    <a:lstStyle/>
                    <a:p>
                      <a:endParaRPr lang="da-DK" dirty="0"/>
                    </a:p>
                  </a:txBody>
                  <a:tcPr/>
                </a:tc>
              </a:tr>
            </a:tbl>
          </a:graphicData>
        </a:graphic>
      </p:graphicFrame>
    </p:spTree>
    <p:extLst>
      <p:ext uri="{BB962C8B-B14F-4D97-AF65-F5344CB8AC3E}">
        <p14:creationId xmlns:p14="http://schemas.microsoft.com/office/powerpoint/2010/main" val="3063434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755576" y="548680"/>
            <a:ext cx="7776864" cy="5688632"/>
          </a:xfrm>
        </p:spPr>
        <p:txBody>
          <a:bodyPr/>
          <a:lstStyle/>
          <a:p>
            <a:pPr algn="r"/>
            <a:endParaRPr lang="da-DK" dirty="0" smtClean="0"/>
          </a:p>
          <a:p>
            <a:pPr algn="l"/>
            <a:r>
              <a:rPr lang="da-DK" sz="1400" dirty="0">
                <a:solidFill>
                  <a:schemeClr val="tx1"/>
                </a:solidFill>
              </a:rPr>
              <a:t>(Kilde: Bjørndal, Cato R.P. (2003): </a:t>
            </a:r>
            <a:r>
              <a:rPr lang="da-DK" sz="1400" b="1" dirty="0">
                <a:solidFill>
                  <a:schemeClr val="tx1"/>
                </a:solidFill>
              </a:rPr>
              <a:t>Det vurderende øje, Observation, vurdering og udvikling i undervisning og vejledning </a:t>
            </a:r>
            <a:r>
              <a:rPr lang="da-DK" sz="1400" dirty="0">
                <a:solidFill>
                  <a:schemeClr val="tx1"/>
                </a:solidFill>
              </a:rPr>
              <a:t>s. </a:t>
            </a:r>
            <a:r>
              <a:rPr lang="da-DK" sz="1400" dirty="0" smtClean="0">
                <a:solidFill>
                  <a:schemeClr val="tx1"/>
                </a:solidFill>
              </a:rPr>
              <a:t>64-65, </a:t>
            </a:r>
            <a:r>
              <a:rPr lang="da-DK" sz="1400" dirty="0">
                <a:solidFill>
                  <a:schemeClr val="tx1"/>
                </a:solidFill>
              </a:rPr>
              <a:t>Forlaget </a:t>
            </a:r>
            <a:r>
              <a:rPr lang="da-DK" sz="1400" dirty="0" smtClean="0">
                <a:solidFill>
                  <a:schemeClr val="tx1"/>
                </a:solidFill>
              </a:rPr>
              <a:t>KLIM</a:t>
            </a:r>
            <a:endParaRPr lang="da-DK" dirty="0"/>
          </a:p>
        </p:txBody>
      </p:sp>
      <p:graphicFrame>
        <p:nvGraphicFramePr>
          <p:cNvPr id="5" name="Tabel 4"/>
          <p:cNvGraphicFramePr>
            <a:graphicFrameLocks noGrp="1"/>
          </p:cNvGraphicFramePr>
          <p:nvPr>
            <p:extLst>
              <p:ext uri="{D42A27DB-BD31-4B8C-83A1-F6EECF244321}">
                <p14:modId xmlns:p14="http://schemas.microsoft.com/office/powerpoint/2010/main" val="3160509974"/>
              </p:ext>
            </p:extLst>
          </p:nvPr>
        </p:nvGraphicFramePr>
        <p:xfrm>
          <a:off x="1557740" y="2132857"/>
          <a:ext cx="6096000" cy="3924424"/>
        </p:xfrm>
        <a:graphic>
          <a:graphicData uri="http://schemas.openxmlformats.org/drawingml/2006/table">
            <a:tbl>
              <a:tblPr firstRow="1" bandRow="1">
                <a:tableStyleId>{5C22544A-7EE6-4342-B048-85BDC9FD1C3A}</a:tableStyleId>
              </a:tblPr>
              <a:tblGrid>
                <a:gridCol w="1175792"/>
                <a:gridCol w="4920208"/>
              </a:tblGrid>
              <a:tr h="586864">
                <a:tc>
                  <a:txBody>
                    <a:bodyPr/>
                    <a:lstStyle/>
                    <a:p>
                      <a:r>
                        <a:rPr lang="da-DK" dirty="0" smtClean="0"/>
                        <a:t>Minutter</a:t>
                      </a:r>
                      <a:endParaRPr lang="da-DK" dirty="0"/>
                    </a:p>
                  </a:txBody>
                  <a:tcPr/>
                </a:tc>
                <a:tc>
                  <a:txBody>
                    <a:bodyPr/>
                    <a:lstStyle/>
                    <a:p>
                      <a:endParaRPr lang="da-DK"/>
                    </a:p>
                  </a:txBody>
                  <a:tcPr/>
                </a:tc>
              </a:tr>
              <a:tr h="370840">
                <a:tc>
                  <a:txBody>
                    <a:bodyPr/>
                    <a:lstStyle/>
                    <a:p>
                      <a:r>
                        <a:rPr lang="da-DK" dirty="0" smtClean="0"/>
                        <a:t>01</a:t>
                      </a:r>
                      <a:endParaRPr lang="da-DK" dirty="0"/>
                    </a:p>
                  </a:txBody>
                  <a:tcPr/>
                </a:tc>
                <a:tc>
                  <a:txBody>
                    <a:bodyPr/>
                    <a:lstStyle/>
                    <a:p>
                      <a:r>
                        <a:rPr lang="da-DK" dirty="0" smtClean="0"/>
                        <a:t>Filip kommer ind i klassen</a:t>
                      </a:r>
                      <a:endParaRPr lang="da-DK" dirty="0"/>
                    </a:p>
                  </a:txBody>
                  <a:tcPr/>
                </a:tc>
              </a:tr>
              <a:tr h="370840">
                <a:tc>
                  <a:txBody>
                    <a:bodyPr/>
                    <a:lstStyle/>
                    <a:p>
                      <a:r>
                        <a:rPr lang="da-DK" dirty="0" smtClean="0"/>
                        <a:t>05</a:t>
                      </a:r>
                      <a:endParaRPr lang="da-DK" dirty="0"/>
                    </a:p>
                  </a:txBody>
                  <a:tcPr/>
                </a:tc>
                <a:tc>
                  <a:txBody>
                    <a:bodyPr/>
                    <a:lstStyle/>
                    <a:p>
                      <a:r>
                        <a:rPr lang="da-DK" dirty="0" smtClean="0"/>
                        <a:t>Bliver</a:t>
                      </a:r>
                      <a:r>
                        <a:rPr lang="da-DK" baseline="0" dirty="0" smtClean="0"/>
                        <a:t> bedt om at sætte sig</a:t>
                      </a:r>
                      <a:endParaRPr lang="da-DK" dirty="0"/>
                    </a:p>
                  </a:txBody>
                  <a:tcPr/>
                </a:tc>
              </a:tr>
              <a:tr h="370840">
                <a:tc>
                  <a:txBody>
                    <a:bodyPr/>
                    <a:lstStyle/>
                    <a:p>
                      <a:r>
                        <a:rPr lang="da-DK" dirty="0" smtClean="0"/>
                        <a:t>07</a:t>
                      </a:r>
                      <a:endParaRPr lang="da-DK" dirty="0"/>
                    </a:p>
                  </a:txBody>
                  <a:tcPr/>
                </a:tc>
                <a:tc>
                  <a:txBody>
                    <a:bodyPr/>
                    <a:lstStyle/>
                    <a:p>
                      <a:r>
                        <a:rPr lang="da-DK" dirty="0" smtClean="0"/>
                        <a:t>Finder bogen frem</a:t>
                      </a:r>
                      <a:endParaRPr lang="da-DK" dirty="0"/>
                    </a:p>
                  </a:txBody>
                  <a:tcPr/>
                </a:tc>
              </a:tr>
              <a:tr h="370840">
                <a:tc>
                  <a:txBody>
                    <a:bodyPr/>
                    <a:lstStyle/>
                    <a:p>
                      <a:r>
                        <a:rPr lang="da-DK" dirty="0" smtClean="0"/>
                        <a:t>10</a:t>
                      </a:r>
                      <a:endParaRPr lang="da-DK" dirty="0"/>
                    </a:p>
                  </a:txBody>
                  <a:tcPr/>
                </a:tc>
                <a:tc>
                  <a:txBody>
                    <a:bodyPr/>
                    <a:lstStyle/>
                    <a:p>
                      <a:r>
                        <a:rPr lang="da-DK" dirty="0" smtClean="0"/>
                        <a:t>Snakker med David</a:t>
                      </a:r>
                      <a:endParaRPr lang="da-DK" dirty="0"/>
                    </a:p>
                  </a:txBody>
                  <a:tcPr/>
                </a:tc>
              </a:tr>
              <a:tr h="370840">
                <a:tc>
                  <a:txBody>
                    <a:bodyPr/>
                    <a:lstStyle/>
                    <a:p>
                      <a:endParaRPr lang="da-DK"/>
                    </a:p>
                  </a:txBody>
                  <a:tcPr/>
                </a:tc>
                <a:tc>
                  <a:txBody>
                    <a:bodyPr/>
                    <a:lstStyle/>
                    <a:p>
                      <a:r>
                        <a:rPr lang="da-DK" dirty="0" smtClean="0"/>
                        <a:t>Osv.</a:t>
                      </a:r>
                      <a:endParaRPr lang="da-DK" dirty="0"/>
                    </a:p>
                  </a:txBody>
                  <a:tcPr/>
                </a:tc>
              </a:tr>
              <a:tr h="370840">
                <a:tc>
                  <a:txBody>
                    <a:bodyPr/>
                    <a:lstStyle/>
                    <a:p>
                      <a:endParaRPr lang="da-DK"/>
                    </a:p>
                  </a:txBody>
                  <a:tcPr/>
                </a:tc>
                <a:tc>
                  <a:txBody>
                    <a:bodyPr/>
                    <a:lstStyle/>
                    <a:p>
                      <a:endParaRPr lang="da-DK"/>
                    </a:p>
                  </a:txBody>
                  <a:tcPr/>
                </a:tc>
              </a:tr>
              <a:tr h="370840">
                <a:tc>
                  <a:txBody>
                    <a:bodyPr/>
                    <a:lstStyle/>
                    <a:p>
                      <a:endParaRPr lang="da-DK"/>
                    </a:p>
                  </a:txBody>
                  <a:tcPr/>
                </a:tc>
                <a:tc>
                  <a:txBody>
                    <a:bodyPr/>
                    <a:lstStyle/>
                    <a:p>
                      <a:endParaRPr lang="da-DK"/>
                    </a:p>
                  </a:txBody>
                  <a:tcPr/>
                </a:tc>
              </a:tr>
              <a:tr h="370840">
                <a:tc>
                  <a:txBody>
                    <a:bodyPr/>
                    <a:lstStyle/>
                    <a:p>
                      <a:endParaRPr lang="da-DK"/>
                    </a:p>
                  </a:txBody>
                  <a:tcPr/>
                </a:tc>
                <a:tc>
                  <a:txBody>
                    <a:bodyPr/>
                    <a:lstStyle/>
                    <a:p>
                      <a:endParaRPr lang="da-DK"/>
                    </a:p>
                  </a:txBody>
                  <a:tcPr/>
                </a:tc>
              </a:tr>
              <a:tr h="370840">
                <a:tc>
                  <a:txBody>
                    <a:bodyPr/>
                    <a:lstStyle/>
                    <a:p>
                      <a:endParaRPr lang="da-DK"/>
                    </a:p>
                  </a:txBody>
                  <a:tcPr/>
                </a:tc>
                <a:tc>
                  <a:txBody>
                    <a:bodyPr/>
                    <a:lstStyle/>
                    <a:p>
                      <a:endParaRPr lang="da-DK" dirty="0"/>
                    </a:p>
                  </a:txBody>
                  <a:tcPr/>
                </a:tc>
              </a:tr>
            </a:tbl>
          </a:graphicData>
        </a:graphic>
      </p:graphicFrame>
    </p:spTree>
    <p:extLst>
      <p:ext uri="{BB962C8B-B14F-4D97-AF65-F5344CB8AC3E}">
        <p14:creationId xmlns:p14="http://schemas.microsoft.com/office/powerpoint/2010/main" val="2515590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eaLnBrk="1" hangingPunct="1">
              <a:defRPr/>
            </a:pPr>
            <a:r>
              <a:rPr lang="da-DK" dirty="0" smtClean="0"/>
              <a:t>Forberedelse og gennemførsel af  observation: </a:t>
            </a:r>
            <a:endParaRPr lang="da-DK" dirty="0"/>
          </a:p>
        </p:txBody>
      </p:sp>
      <p:sp>
        <p:nvSpPr>
          <p:cNvPr id="21507" name="Pladsholder til indhold 2"/>
          <p:cNvSpPr>
            <a:spLocks noGrp="1"/>
          </p:cNvSpPr>
          <p:nvPr>
            <p:ph sz="quarter" idx="1"/>
          </p:nvPr>
        </p:nvSpPr>
        <p:spPr>
          <a:xfrm>
            <a:off x="301625" y="1527175"/>
            <a:ext cx="7770813" cy="4572000"/>
          </a:xfrm>
        </p:spPr>
        <p:txBody>
          <a:bodyPr>
            <a:normAutofit fontScale="92500" lnSpcReduction="20000"/>
          </a:bodyPr>
          <a:lstStyle/>
          <a:p>
            <a:pPr eaLnBrk="1" hangingPunct="1"/>
            <a:r>
              <a:rPr lang="da-DK" dirty="0" smtClean="0"/>
              <a:t>Hvem skal observere? 1. eller 2. orden?</a:t>
            </a:r>
          </a:p>
          <a:p>
            <a:pPr eaLnBrk="1" hangingPunct="1"/>
            <a:r>
              <a:rPr lang="da-DK" dirty="0" smtClean="0"/>
              <a:t>I hvilken grad skal man som observatør involvere sig i dem man observerer?</a:t>
            </a:r>
          </a:p>
          <a:p>
            <a:pPr eaLnBrk="1" hangingPunct="1"/>
            <a:r>
              <a:rPr lang="da-DK" dirty="0" smtClean="0"/>
              <a:t>Hvilke skemaer skal anvendes?</a:t>
            </a:r>
          </a:p>
          <a:p>
            <a:pPr eaLnBrk="1" hangingPunct="1"/>
            <a:r>
              <a:rPr lang="da-DK" dirty="0" smtClean="0"/>
              <a:t>Observationsskemaernes indhold er struktureret efter kompetenceområderne</a:t>
            </a:r>
          </a:p>
          <a:p>
            <a:pPr eaLnBrk="1" hangingPunct="1"/>
            <a:r>
              <a:rPr lang="da-DK" dirty="0" smtClean="0"/>
              <a:t>Under middel – middel – over middel (subjektiv tolkende)  </a:t>
            </a:r>
          </a:p>
          <a:p>
            <a:pPr eaLnBrk="1" hangingPunct="1"/>
            <a:r>
              <a:rPr lang="da-DK" dirty="0" smtClean="0"/>
              <a:t>Fortolkning og refleksion  i løbet af registreringen</a:t>
            </a:r>
            <a:r>
              <a:rPr lang="da-DK" dirty="0"/>
              <a:t> </a:t>
            </a:r>
            <a:r>
              <a:rPr lang="da-DK" dirty="0" smtClean="0"/>
              <a:t>i den boksen med kommentarer</a:t>
            </a:r>
          </a:p>
          <a:p>
            <a:pPr eaLnBrk="1" hangingPunct="1"/>
            <a:endParaRPr lang="da-DK" dirty="0" smtClean="0"/>
          </a:p>
        </p:txBody>
      </p:sp>
      <p:sp>
        <p:nvSpPr>
          <p:cNvPr id="20484" name="Pladsholder til dias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323B8C-7017-4163-AE7F-25A1BB43BD06}" type="slidenum">
              <a:rPr lang="da-DK" smtClean="0">
                <a:solidFill>
                  <a:srgbClr val="FFFFFF"/>
                </a:solidFill>
              </a:rPr>
              <a:pPr eaLnBrk="1" hangingPunct="1"/>
              <a:t>20</a:t>
            </a:fld>
            <a:endParaRPr lang="da-DK" smtClean="0">
              <a:solidFill>
                <a:srgbClr val="FFFFFF"/>
              </a:solidFill>
            </a:endParaRPr>
          </a:p>
        </p:txBody>
      </p:sp>
    </p:spTree>
    <p:extLst>
      <p:ext uri="{BB962C8B-B14F-4D97-AF65-F5344CB8AC3E}">
        <p14:creationId xmlns:p14="http://schemas.microsoft.com/office/powerpoint/2010/main" val="4292398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ox(in)">
                                      <p:cBhvr>
                                        <p:cTn id="7" dur="500"/>
                                        <p:tgtEl>
                                          <p:spTgt spid="21507">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box(in)">
                                      <p:cBhvr>
                                        <p:cTn id="10" dur="500"/>
                                        <p:tgtEl>
                                          <p:spTgt spid="21507">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box(in)">
                                      <p:cBhvr>
                                        <p:cTn id="13" dur="500"/>
                                        <p:tgtEl>
                                          <p:spTgt spid="21507">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21507">
                                            <p:txEl>
                                              <p:pRg st="3" end="3"/>
                                            </p:txEl>
                                          </p:spTgt>
                                        </p:tgtEl>
                                        <p:attrNameLst>
                                          <p:attrName>style.visibility</p:attrName>
                                        </p:attrNameLst>
                                      </p:cBhvr>
                                      <p:to>
                                        <p:strVal val="visible"/>
                                      </p:to>
                                    </p:set>
                                    <p:animEffect transition="in" filter="box(in)">
                                      <p:cBhvr>
                                        <p:cTn id="18" dur="500"/>
                                        <p:tgtEl>
                                          <p:spTgt spid="2150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animEffect transition="in" filter="box(in)">
                                      <p:cBhvr>
                                        <p:cTn id="23" dur="500"/>
                                        <p:tgtEl>
                                          <p:spTgt spid="21507">
                                            <p:txEl>
                                              <p:pRg st="4" end="4"/>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21507">
                                            <p:txEl>
                                              <p:pRg st="5" end="5"/>
                                            </p:txEl>
                                          </p:spTgt>
                                        </p:tgtEl>
                                        <p:attrNameLst>
                                          <p:attrName>style.visibility</p:attrName>
                                        </p:attrNameLst>
                                      </p:cBhvr>
                                      <p:to>
                                        <p:strVal val="visible"/>
                                      </p:to>
                                    </p:set>
                                    <p:animEffect transition="in" filter="box(in)">
                                      <p:cBhvr>
                                        <p:cTn id="26" dur="500"/>
                                        <p:tgtEl>
                                          <p:spTgt spid="21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smtClean="0"/>
              <a:t>Refleksioner på baggrund af observationer:</a:t>
            </a:r>
            <a:endParaRPr lang="da-DK" dirty="0"/>
          </a:p>
        </p:txBody>
      </p:sp>
      <p:sp>
        <p:nvSpPr>
          <p:cNvPr id="3" name="Pladsholder til indhold 2"/>
          <p:cNvSpPr>
            <a:spLocks noGrp="1"/>
          </p:cNvSpPr>
          <p:nvPr>
            <p:ph sz="quarter" idx="1"/>
          </p:nvPr>
        </p:nvSpPr>
        <p:spPr/>
        <p:txBody>
          <a:bodyPr/>
          <a:lstStyle/>
          <a:p>
            <a:pPr marL="0" indent="0">
              <a:buNone/>
            </a:pPr>
            <a:r>
              <a:rPr lang="da-DK" dirty="0" smtClean="0"/>
              <a:t>I vejledningen: </a:t>
            </a:r>
          </a:p>
          <a:p>
            <a:r>
              <a:rPr lang="da-DK" dirty="0" smtClean="0"/>
              <a:t>Hvordan ”ser” og ”tolker” vejleder/studerende observationerne?</a:t>
            </a:r>
          </a:p>
          <a:p>
            <a:r>
              <a:rPr lang="da-DK" dirty="0" smtClean="0"/>
              <a:t>Hvad der overraskelser?</a:t>
            </a:r>
          </a:p>
          <a:p>
            <a:r>
              <a:rPr lang="da-DK" dirty="0" smtClean="0"/>
              <a:t>Var de bekræftelser af hypoteser/antagelser?</a:t>
            </a:r>
          </a:p>
          <a:p>
            <a:r>
              <a:rPr lang="da-DK" dirty="0" smtClean="0"/>
              <a:t>Forslag til intervention</a:t>
            </a:r>
          </a:p>
          <a:p>
            <a:r>
              <a:rPr lang="da-DK" dirty="0" smtClean="0"/>
              <a:t>Udarbejdelse af handleplan</a:t>
            </a:r>
          </a:p>
          <a:p>
            <a:endParaRPr lang="da-DK" dirty="0" smtClean="0"/>
          </a:p>
          <a:p>
            <a:endParaRPr lang="da-DK" dirty="0"/>
          </a:p>
        </p:txBody>
      </p:sp>
    </p:spTree>
    <p:extLst>
      <p:ext uri="{BB962C8B-B14F-4D97-AF65-F5344CB8AC3E}">
        <p14:creationId xmlns:p14="http://schemas.microsoft.com/office/powerpoint/2010/main" val="29271599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539552" y="476672"/>
            <a:ext cx="7992888" cy="5760640"/>
          </a:xfrm>
        </p:spPr>
        <p:txBody>
          <a:bodyPr>
            <a:normAutofit lnSpcReduction="10000"/>
          </a:bodyPr>
          <a:lstStyle/>
          <a:p>
            <a:pPr algn="r"/>
            <a:endParaRPr lang="da-DK" dirty="0" smtClean="0"/>
          </a:p>
          <a:p>
            <a:r>
              <a:rPr lang="da-DK" b="1" i="1" dirty="0" smtClean="0">
                <a:solidFill>
                  <a:schemeClr val="tx1"/>
                </a:solidFill>
              </a:rPr>
              <a:t>Analyse af undervisning</a:t>
            </a:r>
          </a:p>
          <a:p>
            <a:pPr marL="457200" indent="-457200" algn="l">
              <a:buFont typeface="Wingdings" pitchFamily="2" charset="2"/>
              <a:buChar char="ü"/>
            </a:pPr>
            <a:r>
              <a:rPr lang="da-DK" dirty="0" smtClean="0">
                <a:solidFill>
                  <a:schemeClr val="tx1"/>
                </a:solidFill>
              </a:rPr>
              <a:t>Fortolkning af iagttagelser</a:t>
            </a:r>
          </a:p>
          <a:p>
            <a:pPr marL="457200" indent="-457200" algn="l">
              <a:buFont typeface="Wingdings" pitchFamily="2" charset="2"/>
              <a:buChar char="ü"/>
            </a:pPr>
            <a:r>
              <a:rPr lang="da-DK" dirty="0" smtClean="0">
                <a:solidFill>
                  <a:schemeClr val="tx1"/>
                </a:solidFill>
              </a:rPr>
              <a:t>Refleksion over iagttagelser </a:t>
            </a:r>
          </a:p>
          <a:p>
            <a:pPr marL="457200" indent="-457200" algn="l">
              <a:buFont typeface="Wingdings" pitchFamily="2" charset="2"/>
              <a:buChar char="ü"/>
            </a:pPr>
            <a:r>
              <a:rPr lang="da-DK" dirty="0" smtClean="0">
                <a:solidFill>
                  <a:schemeClr val="tx1"/>
                </a:solidFill>
              </a:rPr>
              <a:t>Vejledning med udgangspunkt i iagttagelser</a:t>
            </a:r>
          </a:p>
          <a:p>
            <a:pPr algn="l"/>
            <a:r>
              <a:rPr lang="da-DK" dirty="0" smtClean="0">
                <a:solidFill>
                  <a:schemeClr val="tx1"/>
                </a:solidFill>
              </a:rPr>
              <a:t>     Hvordan forstår du det?</a:t>
            </a:r>
          </a:p>
          <a:p>
            <a:pPr algn="l"/>
            <a:r>
              <a:rPr lang="da-DK" dirty="0">
                <a:solidFill>
                  <a:schemeClr val="tx1"/>
                </a:solidFill>
              </a:rPr>
              <a:t> </a:t>
            </a:r>
            <a:r>
              <a:rPr lang="da-DK" dirty="0" smtClean="0">
                <a:solidFill>
                  <a:schemeClr val="tx1"/>
                </a:solidFill>
              </a:rPr>
              <a:t>    Hvilken sammenhæng er der?</a:t>
            </a:r>
          </a:p>
          <a:p>
            <a:pPr algn="l"/>
            <a:r>
              <a:rPr lang="da-DK" dirty="0">
                <a:solidFill>
                  <a:schemeClr val="tx1"/>
                </a:solidFill>
              </a:rPr>
              <a:t> </a:t>
            </a:r>
            <a:r>
              <a:rPr lang="da-DK" dirty="0" smtClean="0">
                <a:solidFill>
                  <a:schemeClr val="tx1"/>
                </a:solidFill>
              </a:rPr>
              <a:t>    Hvad er grunden til at …?</a:t>
            </a:r>
          </a:p>
          <a:p>
            <a:pPr algn="l"/>
            <a:endParaRPr lang="da-DK" dirty="0">
              <a:solidFill>
                <a:schemeClr val="tx1"/>
              </a:solidFill>
            </a:endParaRPr>
          </a:p>
          <a:p>
            <a:pPr algn="l"/>
            <a:r>
              <a:rPr lang="da-DK" i="1" dirty="0" smtClean="0">
                <a:solidFill>
                  <a:schemeClr val="tx1"/>
                </a:solidFill>
              </a:rPr>
              <a:t>Åbne spørgsmål</a:t>
            </a:r>
            <a:endParaRPr lang="da-DK" i="1" dirty="0">
              <a:solidFill>
                <a:schemeClr val="tx1"/>
              </a:solidFill>
            </a:endParaRPr>
          </a:p>
        </p:txBody>
      </p:sp>
    </p:spTree>
    <p:extLst>
      <p:ext uri="{BB962C8B-B14F-4D97-AF65-F5344CB8AC3E}">
        <p14:creationId xmlns:p14="http://schemas.microsoft.com/office/powerpoint/2010/main" val="4079887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83568" y="620688"/>
            <a:ext cx="7632848" cy="5616624"/>
          </a:xfrm>
        </p:spPr>
        <p:txBody>
          <a:bodyPr>
            <a:normAutofit/>
          </a:bodyPr>
          <a:lstStyle/>
          <a:p>
            <a:pPr algn="r"/>
            <a:endParaRPr lang="da-DK" dirty="0" smtClean="0"/>
          </a:p>
          <a:p>
            <a:r>
              <a:rPr lang="da-DK" b="1" i="1" dirty="0" smtClean="0">
                <a:solidFill>
                  <a:schemeClr val="tx1"/>
                </a:solidFill>
              </a:rPr>
              <a:t>Mål med vejledningen?</a:t>
            </a:r>
          </a:p>
          <a:p>
            <a:pPr marL="457200" indent="-457200" algn="l">
              <a:buFont typeface="Wingdings" pitchFamily="2" charset="2"/>
              <a:buChar char="ü"/>
            </a:pPr>
            <a:r>
              <a:rPr lang="da-DK" b="1" dirty="0" smtClean="0">
                <a:solidFill>
                  <a:schemeClr val="tx1"/>
                </a:solidFill>
              </a:rPr>
              <a:t> </a:t>
            </a:r>
            <a:r>
              <a:rPr lang="da-DK" sz="2800" dirty="0" smtClean="0">
                <a:solidFill>
                  <a:schemeClr val="tx1"/>
                </a:solidFill>
              </a:rPr>
              <a:t>at fortælle hvad jeg gør?</a:t>
            </a:r>
          </a:p>
          <a:p>
            <a:pPr marL="457200" indent="-457200" algn="l">
              <a:buFont typeface="Wingdings" pitchFamily="2" charset="2"/>
              <a:buChar char="ü"/>
            </a:pPr>
            <a:r>
              <a:rPr lang="da-DK" sz="2800" dirty="0">
                <a:solidFill>
                  <a:schemeClr val="tx1"/>
                </a:solidFill>
              </a:rPr>
              <a:t> </a:t>
            </a:r>
            <a:r>
              <a:rPr lang="da-DK" sz="2800" dirty="0" smtClean="0">
                <a:solidFill>
                  <a:schemeClr val="tx1"/>
                </a:solidFill>
              </a:rPr>
              <a:t>at vise hvad der </a:t>
            </a:r>
            <a:r>
              <a:rPr lang="da-DK" sz="2800" i="1" dirty="0" smtClean="0">
                <a:solidFill>
                  <a:schemeClr val="tx1"/>
                </a:solidFill>
              </a:rPr>
              <a:t>virker</a:t>
            </a:r>
            <a:r>
              <a:rPr lang="da-DK" sz="2800" dirty="0" smtClean="0">
                <a:solidFill>
                  <a:schemeClr val="tx1"/>
                </a:solidFill>
              </a:rPr>
              <a:t>?</a:t>
            </a:r>
          </a:p>
          <a:p>
            <a:pPr marL="457200" indent="-457200" algn="l">
              <a:buFont typeface="Wingdings" pitchFamily="2" charset="2"/>
              <a:buChar char="ü"/>
            </a:pPr>
            <a:r>
              <a:rPr lang="da-DK" sz="2800" dirty="0">
                <a:solidFill>
                  <a:schemeClr val="tx1"/>
                </a:solidFill>
              </a:rPr>
              <a:t> </a:t>
            </a:r>
            <a:r>
              <a:rPr lang="da-DK" sz="2800" dirty="0" smtClean="0">
                <a:solidFill>
                  <a:schemeClr val="tx1"/>
                </a:solidFill>
              </a:rPr>
              <a:t>at støtte den studerende?</a:t>
            </a:r>
          </a:p>
          <a:p>
            <a:pPr marL="457200" indent="-457200" algn="l">
              <a:buFont typeface="Wingdings" pitchFamily="2" charset="2"/>
              <a:buChar char="ü"/>
            </a:pPr>
            <a:r>
              <a:rPr lang="da-DK" sz="2800" dirty="0">
                <a:solidFill>
                  <a:schemeClr val="tx1"/>
                </a:solidFill>
              </a:rPr>
              <a:t> </a:t>
            </a:r>
            <a:r>
              <a:rPr lang="da-DK" sz="2800" dirty="0" smtClean="0">
                <a:solidFill>
                  <a:schemeClr val="tx1"/>
                </a:solidFill>
              </a:rPr>
              <a:t>at give gode råd?</a:t>
            </a:r>
          </a:p>
          <a:p>
            <a:pPr marL="457200" indent="-457200" algn="l">
              <a:buFont typeface="Wingdings" pitchFamily="2" charset="2"/>
              <a:buChar char="ü"/>
            </a:pPr>
            <a:r>
              <a:rPr lang="da-DK" sz="2800" dirty="0">
                <a:solidFill>
                  <a:schemeClr val="tx1"/>
                </a:solidFill>
              </a:rPr>
              <a:t> </a:t>
            </a:r>
            <a:r>
              <a:rPr lang="da-DK" sz="2800" dirty="0" smtClean="0">
                <a:solidFill>
                  <a:schemeClr val="tx1"/>
                </a:solidFill>
              </a:rPr>
              <a:t>at give kritik af plan?</a:t>
            </a:r>
          </a:p>
          <a:p>
            <a:pPr marL="457200" indent="-457200" algn="l">
              <a:buFont typeface="Wingdings" pitchFamily="2" charset="2"/>
              <a:buChar char="ü"/>
            </a:pPr>
            <a:r>
              <a:rPr lang="da-DK" sz="2800" dirty="0">
                <a:solidFill>
                  <a:schemeClr val="tx1"/>
                </a:solidFill>
              </a:rPr>
              <a:t> </a:t>
            </a:r>
            <a:r>
              <a:rPr lang="da-DK" sz="2800" dirty="0" smtClean="0">
                <a:solidFill>
                  <a:schemeClr val="tx1"/>
                </a:solidFill>
              </a:rPr>
              <a:t>at lade de studerende stille spørgsmål?</a:t>
            </a:r>
          </a:p>
          <a:p>
            <a:pPr marL="457200" indent="-457200" algn="l">
              <a:buFont typeface="Wingdings" pitchFamily="2" charset="2"/>
              <a:buChar char="ü"/>
            </a:pPr>
            <a:r>
              <a:rPr lang="da-DK" sz="2800" dirty="0">
                <a:solidFill>
                  <a:schemeClr val="tx1"/>
                </a:solidFill>
              </a:rPr>
              <a:t>a</a:t>
            </a:r>
            <a:r>
              <a:rPr lang="da-DK" sz="2800" dirty="0" smtClean="0">
                <a:solidFill>
                  <a:schemeClr val="tx1"/>
                </a:solidFill>
              </a:rPr>
              <a:t>t lade de studerende reflektere?</a:t>
            </a:r>
          </a:p>
          <a:p>
            <a:pPr algn="l"/>
            <a:endParaRPr lang="da-DK" dirty="0" smtClean="0">
              <a:solidFill>
                <a:schemeClr val="tx1"/>
              </a:solidFill>
            </a:endParaRPr>
          </a:p>
          <a:p>
            <a:pPr marL="457200" indent="-457200" algn="l">
              <a:buFont typeface="Wingdings" pitchFamily="2" charset="2"/>
              <a:buChar char="ü"/>
            </a:pPr>
            <a:endParaRPr lang="da-DK" dirty="0">
              <a:solidFill>
                <a:schemeClr val="tx1"/>
              </a:solidFill>
            </a:endParaRPr>
          </a:p>
        </p:txBody>
      </p:sp>
    </p:spTree>
    <p:extLst>
      <p:ext uri="{BB962C8B-B14F-4D97-AF65-F5344CB8AC3E}">
        <p14:creationId xmlns:p14="http://schemas.microsoft.com/office/powerpoint/2010/main" val="6841600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83568" y="548680"/>
            <a:ext cx="7776864" cy="5616624"/>
          </a:xfrm>
        </p:spPr>
        <p:txBody>
          <a:bodyPr/>
          <a:lstStyle/>
          <a:p>
            <a:pPr algn="r"/>
            <a:endParaRPr lang="da-DK" dirty="0" smtClean="0"/>
          </a:p>
          <a:p>
            <a:r>
              <a:rPr lang="da-DK" b="1" i="1" dirty="0" smtClean="0">
                <a:solidFill>
                  <a:schemeClr val="tx1"/>
                </a:solidFill>
              </a:rPr>
              <a:t>Reflekterende vejledning</a:t>
            </a:r>
          </a:p>
          <a:p>
            <a:pPr marL="457200" indent="-457200" algn="l">
              <a:buFont typeface="Wingdings" pitchFamily="2" charset="2"/>
              <a:buChar char="ü"/>
            </a:pPr>
            <a:r>
              <a:rPr lang="da-DK" sz="2800" dirty="0" smtClean="0">
                <a:solidFill>
                  <a:schemeClr val="tx1"/>
                </a:solidFill>
              </a:rPr>
              <a:t>at den studerende udvikler sin teori om undervisning</a:t>
            </a:r>
          </a:p>
          <a:p>
            <a:pPr marL="457200" indent="-457200" algn="l">
              <a:buFont typeface="Wingdings" pitchFamily="2" charset="2"/>
              <a:buChar char="ü"/>
            </a:pPr>
            <a:r>
              <a:rPr lang="da-DK" sz="2800" dirty="0" smtClean="0">
                <a:solidFill>
                  <a:schemeClr val="tx1"/>
                </a:solidFill>
              </a:rPr>
              <a:t>at den studerende udvikler sine undervisningsplaner</a:t>
            </a:r>
          </a:p>
          <a:p>
            <a:pPr marL="457200" indent="-457200" algn="l">
              <a:buFont typeface="Wingdings" pitchFamily="2" charset="2"/>
              <a:buChar char="ü"/>
            </a:pPr>
            <a:r>
              <a:rPr lang="da-DK" sz="2800" dirty="0" smtClean="0">
                <a:solidFill>
                  <a:schemeClr val="tx1"/>
                </a:solidFill>
              </a:rPr>
              <a:t>at den studerende udarbejder skriftlige iagttagelser og undervisningsplaner, som er udgangspunkt for vejledning</a:t>
            </a:r>
          </a:p>
          <a:p>
            <a:pPr marL="457200" indent="-457200" algn="l">
              <a:buFont typeface="Wingdings" pitchFamily="2" charset="2"/>
              <a:buChar char="ü"/>
            </a:pPr>
            <a:r>
              <a:rPr lang="da-DK" sz="2800" dirty="0" smtClean="0">
                <a:solidFill>
                  <a:schemeClr val="tx1"/>
                </a:solidFill>
              </a:rPr>
              <a:t>at den studerende udarbejder en ”dagsorden”</a:t>
            </a:r>
          </a:p>
          <a:p>
            <a:pPr algn="l"/>
            <a:r>
              <a:rPr lang="da-DK" sz="2800" dirty="0" smtClean="0">
                <a:solidFill>
                  <a:schemeClr val="tx1"/>
                </a:solidFill>
              </a:rPr>
              <a:t>      for vejledningstimen </a:t>
            </a:r>
            <a:endParaRPr lang="da-DK" sz="2800" dirty="0">
              <a:solidFill>
                <a:schemeClr val="tx1"/>
              </a:solidFill>
            </a:endParaRPr>
          </a:p>
        </p:txBody>
      </p:sp>
    </p:spTree>
    <p:extLst>
      <p:ext uri="{BB962C8B-B14F-4D97-AF65-F5344CB8AC3E}">
        <p14:creationId xmlns:p14="http://schemas.microsoft.com/office/powerpoint/2010/main" val="24489150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Skema</a:t>
            </a:r>
            <a:endParaRPr lang="da-DK" dirty="0"/>
          </a:p>
        </p:txBody>
      </p:sp>
      <p:sp>
        <p:nvSpPr>
          <p:cNvPr id="3" name="Pladsholder til indhold 2"/>
          <p:cNvSpPr>
            <a:spLocks noGrp="1"/>
          </p:cNvSpPr>
          <p:nvPr>
            <p:ph idx="1"/>
          </p:nvPr>
        </p:nvSpPr>
        <p:spPr/>
        <p:txBody>
          <a:bodyPr/>
          <a:lstStyle/>
          <a:p>
            <a:r>
              <a:rPr lang="da-DK" dirty="0" smtClean="0">
                <a:hlinkClick r:id="rId2"/>
              </a:rPr>
              <a:t>http://dafolo.dk/Forside.5609.aspx</a:t>
            </a:r>
            <a:r>
              <a:rPr lang="da-DK" dirty="0" smtClean="0"/>
              <a:t> </a:t>
            </a:r>
          </a:p>
          <a:p>
            <a:endParaRPr lang="da-DK" dirty="0"/>
          </a:p>
          <a:p>
            <a:r>
              <a:rPr lang="da-DK" dirty="0" smtClean="0"/>
              <a:t>Case – skema 1.1. – 2.2. – 3.3. </a:t>
            </a:r>
            <a:endParaRPr lang="da-DK" dirty="0"/>
          </a:p>
        </p:txBody>
      </p:sp>
    </p:spTree>
    <p:extLst>
      <p:ext uri="{BB962C8B-B14F-4D97-AF65-F5344CB8AC3E}">
        <p14:creationId xmlns:p14="http://schemas.microsoft.com/office/powerpoint/2010/main" val="27341753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548680"/>
            <a:ext cx="7920880" cy="5577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78674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Opsamling</a:t>
            </a:r>
            <a:endParaRPr lang="da-DK" dirty="0"/>
          </a:p>
        </p:txBody>
      </p:sp>
      <p:sp>
        <p:nvSpPr>
          <p:cNvPr id="3" name="Pladsholder til indhold 2"/>
          <p:cNvSpPr>
            <a:spLocks noGrp="1"/>
          </p:cNvSpPr>
          <p:nvPr>
            <p:ph idx="1"/>
          </p:nvPr>
        </p:nvSpPr>
        <p:spPr/>
        <p:txBody>
          <a:bodyPr/>
          <a:lstStyle/>
          <a:p>
            <a:r>
              <a:rPr lang="da-DK" dirty="0" smtClean="0"/>
              <a:t>Begrænsninger</a:t>
            </a:r>
          </a:p>
          <a:p>
            <a:endParaRPr lang="da-DK" dirty="0"/>
          </a:p>
          <a:p>
            <a:r>
              <a:rPr lang="da-DK" dirty="0" smtClean="0"/>
              <a:t>Udviklingsmuligheder </a:t>
            </a:r>
            <a:endParaRPr lang="da-DK" dirty="0"/>
          </a:p>
        </p:txBody>
      </p:sp>
    </p:spTree>
    <p:extLst>
      <p:ext uri="{BB962C8B-B14F-4D97-AF65-F5344CB8AC3E}">
        <p14:creationId xmlns:p14="http://schemas.microsoft.com/office/powerpoint/2010/main" val="22011611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11560" y="711378"/>
            <a:ext cx="7992888" cy="5616624"/>
          </a:xfrm>
        </p:spPr>
        <p:txBody>
          <a:bodyPr/>
          <a:lstStyle/>
          <a:p>
            <a:pPr algn="r"/>
            <a:endParaRPr lang="da-DK" dirty="0" smtClean="0"/>
          </a:p>
          <a:p>
            <a:r>
              <a:rPr lang="da-DK" b="1" i="1" dirty="0" smtClean="0">
                <a:solidFill>
                  <a:schemeClr val="tx1"/>
                </a:solidFill>
              </a:rPr>
              <a:t>Praktikprøven</a:t>
            </a:r>
          </a:p>
          <a:p>
            <a:pPr marL="457200" indent="-457200" algn="l">
              <a:buFont typeface="Wingdings" panose="05000000000000000000" pitchFamily="2" charset="2"/>
              <a:buChar char="§"/>
            </a:pPr>
            <a:r>
              <a:rPr lang="da-DK" dirty="0" smtClean="0">
                <a:solidFill>
                  <a:schemeClr val="tx1"/>
                </a:solidFill>
              </a:rPr>
              <a:t>Bedømmelse i forhold til 7-trins-skalaen og kompetencemålene</a:t>
            </a:r>
          </a:p>
          <a:p>
            <a:pPr marL="457200" indent="-457200" algn="l">
              <a:buFont typeface="Wingdings" panose="05000000000000000000" pitchFamily="2" charset="2"/>
              <a:buChar char="§"/>
            </a:pPr>
            <a:r>
              <a:rPr lang="da-DK" dirty="0" smtClean="0">
                <a:solidFill>
                  <a:schemeClr val="tx1"/>
                </a:solidFill>
              </a:rPr>
              <a:t>Synopsis indgår i bedømmelsen</a:t>
            </a:r>
          </a:p>
          <a:p>
            <a:pPr marL="457200" indent="-457200" algn="l">
              <a:buFont typeface="Wingdings" panose="05000000000000000000" pitchFamily="2" charset="2"/>
              <a:buChar char="§"/>
            </a:pPr>
            <a:r>
              <a:rPr lang="da-DK" dirty="0" smtClean="0">
                <a:solidFill>
                  <a:schemeClr val="tx1"/>
                </a:solidFill>
              </a:rPr>
              <a:t>Til prøven: Medbragt materiale eller praktisk demonstration (indgår ikke)</a:t>
            </a:r>
            <a:endParaRPr lang="da-DK" dirty="0">
              <a:solidFill>
                <a:schemeClr val="tx1"/>
              </a:solidFill>
            </a:endParaRPr>
          </a:p>
        </p:txBody>
      </p:sp>
    </p:spTree>
    <p:extLst>
      <p:ext uri="{BB962C8B-B14F-4D97-AF65-F5344CB8AC3E}">
        <p14:creationId xmlns:p14="http://schemas.microsoft.com/office/powerpoint/2010/main" val="31414953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755576" y="404664"/>
            <a:ext cx="7848872" cy="5832648"/>
          </a:xfrm>
        </p:spPr>
        <p:txBody>
          <a:bodyPr/>
          <a:lstStyle/>
          <a:p>
            <a:pPr algn="r"/>
            <a:endParaRPr lang="da-DK" dirty="0" smtClean="0"/>
          </a:p>
          <a:p>
            <a:pPr algn="r"/>
            <a:endParaRPr lang="da-DK" dirty="0"/>
          </a:p>
          <a:p>
            <a:pPr algn="l"/>
            <a:endParaRPr lang="da-DK" sz="2000" dirty="0" smtClean="0"/>
          </a:p>
          <a:p>
            <a:pPr algn="l"/>
            <a:endParaRPr lang="da-DK" sz="2000" dirty="0"/>
          </a:p>
        </p:txBody>
      </p:sp>
      <p:sp>
        <p:nvSpPr>
          <p:cNvPr id="2" name="Rektangel 1"/>
          <p:cNvSpPr/>
          <p:nvPr/>
        </p:nvSpPr>
        <p:spPr>
          <a:xfrm>
            <a:off x="755576" y="1582341"/>
            <a:ext cx="7344816" cy="4093428"/>
          </a:xfrm>
          <a:prstGeom prst="rect">
            <a:avLst/>
          </a:prstGeom>
        </p:spPr>
        <p:txBody>
          <a:bodyPr wrap="square">
            <a:spAutoFit/>
          </a:bodyPr>
          <a:lstStyle/>
          <a:p>
            <a:r>
              <a:rPr lang="da-DK" sz="2000" b="1" dirty="0" smtClean="0"/>
              <a:t>Hvordan kan en synopsis se ud?</a:t>
            </a:r>
          </a:p>
          <a:p>
            <a:r>
              <a:rPr lang="da-DK" sz="2000" i="1" dirty="0" smtClean="0"/>
              <a:t>Uddrag af praktikhæfte for niveau 1:</a:t>
            </a:r>
          </a:p>
          <a:p>
            <a:r>
              <a:rPr lang="da-DK" sz="2000" b="1" dirty="0" smtClean="0"/>
              <a:t>Vedr</a:t>
            </a:r>
            <a:r>
              <a:rPr lang="da-DK" sz="2000" b="1" dirty="0"/>
              <a:t>. synopsis</a:t>
            </a:r>
            <a:endParaRPr lang="da-DK" sz="2000" dirty="0"/>
          </a:p>
          <a:p>
            <a:r>
              <a:rPr lang="da-DK" sz="2000" dirty="0"/>
              <a:t>Omfang: maks. 5 normalsider</a:t>
            </a:r>
          </a:p>
          <a:p>
            <a:r>
              <a:rPr lang="da-DK" sz="2000" dirty="0"/>
              <a:t>Synopsen skal indeholde:</a:t>
            </a:r>
          </a:p>
          <a:p>
            <a:r>
              <a:rPr lang="da-DK" sz="2000" dirty="0"/>
              <a:t>· Indledning</a:t>
            </a:r>
          </a:p>
          <a:p>
            <a:r>
              <a:rPr lang="da-DK" sz="2000" dirty="0" smtClean="0"/>
              <a:t>·Undersøgelsesspørgsmål/Problemformulering</a:t>
            </a:r>
            <a:endParaRPr lang="da-DK" sz="2000" dirty="0"/>
          </a:p>
          <a:p>
            <a:r>
              <a:rPr lang="da-DK" sz="2000" dirty="0"/>
              <a:t>· Præsentation af teori og metode</a:t>
            </a:r>
          </a:p>
          <a:p>
            <a:r>
              <a:rPr lang="da-DK" sz="2000" dirty="0"/>
              <a:t>· Præsentation af empiri og eksempel på undervisningsplan</a:t>
            </a:r>
          </a:p>
          <a:p>
            <a:r>
              <a:rPr lang="da-DK" sz="2000" dirty="0"/>
              <a:t>· Foreløbig konklusion</a:t>
            </a:r>
          </a:p>
          <a:p>
            <a:r>
              <a:rPr lang="da-DK" sz="2000" dirty="0"/>
              <a:t>· Litteraturliste</a:t>
            </a:r>
          </a:p>
          <a:p>
            <a:r>
              <a:rPr lang="da-DK" sz="2000" dirty="0"/>
              <a:t>Afleveres i elektronisk form </a:t>
            </a:r>
            <a:endParaRPr lang="da-DK" sz="2000" i="1" dirty="0"/>
          </a:p>
          <a:p>
            <a:r>
              <a:rPr lang="da-DK" sz="2000" dirty="0"/>
              <a:t> </a:t>
            </a:r>
          </a:p>
        </p:txBody>
      </p:sp>
    </p:spTree>
    <p:extLst>
      <p:ext uri="{BB962C8B-B14F-4D97-AF65-F5344CB8AC3E}">
        <p14:creationId xmlns:p14="http://schemas.microsoft.com/office/powerpoint/2010/main" val="8913093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539552" y="476672"/>
            <a:ext cx="7992888" cy="5760640"/>
          </a:xfrm>
        </p:spPr>
        <p:txBody>
          <a:bodyPr/>
          <a:lstStyle/>
          <a:p>
            <a:pPr algn="r"/>
            <a:endParaRPr lang="da-DK" dirty="0" smtClean="0"/>
          </a:p>
          <a:p>
            <a:pPr algn="r"/>
            <a:endParaRPr lang="da-DK" dirty="0"/>
          </a:p>
          <a:p>
            <a:pPr algn="l"/>
            <a:r>
              <a:rPr lang="da-DK" b="1" i="1" dirty="0" smtClean="0">
                <a:solidFill>
                  <a:schemeClr val="tx1"/>
                </a:solidFill>
              </a:rPr>
              <a:t>    Praktiklærerens opgave</a:t>
            </a:r>
          </a:p>
          <a:p>
            <a:pPr marL="457200" indent="-457200" algn="l">
              <a:buFont typeface="Wingdings" panose="05000000000000000000" pitchFamily="2" charset="2"/>
              <a:buChar char="§"/>
            </a:pPr>
            <a:r>
              <a:rPr lang="da-DK" dirty="0" smtClean="0">
                <a:solidFill>
                  <a:schemeClr val="tx1"/>
                </a:solidFill>
              </a:rPr>
              <a:t>at være vejleder i forhold til den studerende</a:t>
            </a:r>
          </a:p>
          <a:p>
            <a:pPr marL="457200" indent="-457200" algn="l">
              <a:buFont typeface="Wingdings" panose="05000000000000000000" pitchFamily="2" charset="2"/>
              <a:buChar char="§"/>
            </a:pPr>
            <a:r>
              <a:rPr lang="da-DK" dirty="0" smtClean="0">
                <a:solidFill>
                  <a:schemeClr val="tx1"/>
                </a:solidFill>
              </a:rPr>
              <a:t>Praktiklærer som eksaminator</a:t>
            </a:r>
          </a:p>
          <a:p>
            <a:pPr marL="457200" indent="-457200" algn="l">
              <a:buFont typeface="Wingdings" panose="05000000000000000000" pitchFamily="2" charset="2"/>
              <a:buChar char="§"/>
            </a:pPr>
            <a:r>
              <a:rPr lang="da-DK" dirty="0" smtClean="0">
                <a:solidFill>
                  <a:schemeClr val="tx1"/>
                </a:solidFill>
              </a:rPr>
              <a:t>Hvilke undersøgelsesspørgsmål eller problemstillinger kan være relevant for den studerende at fokusere på?</a:t>
            </a:r>
          </a:p>
          <a:p>
            <a:pPr algn="l"/>
            <a:endParaRPr lang="da-DK" dirty="0" smtClean="0">
              <a:solidFill>
                <a:schemeClr val="tx1"/>
              </a:solidFill>
            </a:endParaRPr>
          </a:p>
        </p:txBody>
      </p:sp>
    </p:spTree>
    <p:extLst>
      <p:ext uri="{BB962C8B-B14F-4D97-AF65-F5344CB8AC3E}">
        <p14:creationId xmlns:p14="http://schemas.microsoft.com/office/powerpoint/2010/main" val="13042571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1605" y="836712"/>
            <a:ext cx="8000790" cy="5289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10462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539552" y="476672"/>
            <a:ext cx="8064896" cy="5832648"/>
          </a:xfrm>
        </p:spPr>
        <p:txBody>
          <a:bodyPr>
            <a:normAutofit fontScale="62500" lnSpcReduction="20000"/>
          </a:bodyPr>
          <a:lstStyle/>
          <a:p>
            <a:pPr lvl="0"/>
            <a:endParaRPr lang="da-DK" sz="2000" dirty="0" smtClean="0">
              <a:solidFill>
                <a:schemeClr val="tx1"/>
              </a:solidFill>
            </a:endParaRPr>
          </a:p>
          <a:p>
            <a:r>
              <a:rPr lang="da-DK" sz="2800" b="1" dirty="0" smtClean="0">
                <a:solidFill>
                  <a:schemeClr val="tx1"/>
                </a:solidFill>
              </a:rPr>
              <a:t>Forslag til litteratur</a:t>
            </a:r>
          </a:p>
          <a:p>
            <a:pPr algn="l"/>
            <a:endParaRPr lang="da-DK" sz="2000" dirty="0">
              <a:solidFill>
                <a:schemeClr val="tx1"/>
              </a:solidFill>
            </a:endParaRPr>
          </a:p>
          <a:p>
            <a:pPr marL="342900" lvl="0" indent="-342900" algn="l">
              <a:buFont typeface="Arial" pitchFamily="34" charset="0"/>
              <a:buChar char="•"/>
            </a:pPr>
            <a:endParaRPr lang="da-DK" sz="3400" dirty="0" smtClean="0">
              <a:solidFill>
                <a:schemeClr val="tx1"/>
              </a:solidFill>
            </a:endParaRPr>
          </a:p>
          <a:p>
            <a:pPr marL="342900" lvl="0" indent="-342900" algn="l">
              <a:buFont typeface="Arial" pitchFamily="34" charset="0"/>
              <a:buChar char="•"/>
            </a:pPr>
            <a:r>
              <a:rPr lang="da-DK" sz="3400" dirty="0" smtClean="0">
                <a:solidFill>
                  <a:schemeClr val="tx1"/>
                </a:solidFill>
              </a:rPr>
              <a:t>Fischer</a:t>
            </a:r>
            <a:r>
              <a:rPr lang="da-DK" sz="3400" dirty="0">
                <a:solidFill>
                  <a:schemeClr val="tx1"/>
                </a:solidFill>
              </a:rPr>
              <a:t>, Henrik (2009): </a:t>
            </a:r>
            <a:r>
              <a:rPr lang="da-DK" sz="3400" b="1" dirty="0">
                <a:solidFill>
                  <a:schemeClr val="tx1"/>
                </a:solidFill>
              </a:rPr>
              <a:t>En lærer bliver til – i mødet med praksis</a:t>
            </a:r>
            <a:r>
              <a:rPr lang="da-DK" sz="3400" dirty="0">
                <a:solidFill>
                  <a:schemeClr val="tx1"/>
                </a:solidFill>
              </a:rPr>
              <a:t>, Hans Reitzels </a:t>
            </a:r>
            <a:r>
              <a:rPr lang="da-DK" sz="3400" dirty="0" smtClean="0">
                <a:solidFill>
                  <a:schemeClr val="tx1"/>
                </a:solidFill>
              </a:rPr>
              <a:t>Forlag</a:t>
            </a:r>
          </a:p>
          <a:p>
            <a:pPr marL="342900" indent="-342900" algn="l">
              <a:buFont typeface="Arial" pitchFamily="34" charset="0"/>
              <a:buChar char="•"/>
            </a:pPr>
            <a:r>
              <a:rPr lang="da-DK" sz="3400" dirty="0" err="1">
                <a:solidFill>
                  <a:schemeClr val="tx1"/>
                </a:solidFill>
              </a:rPr>
              <a:t>Hartberg</a:t>
            </a:r>
            <a:r>
              <a:rPr lang="da-DK" sz="3400" dirty="0">
                <a:solidFill>
                  <a:schemeClr val="tx1"/>
                </a:solidFill>
              </a:rPr>
              <a:t>, Egil </a:t>
            </a:r>
            <a:r>
              <a:rPr lang="da-DK" sz="3400" dirty="0" err="1">
                <a:solidFill>
                  <a:schemeClr val="tx1"/>
                </a:solidFill>
              </a:rPr>
              <a:t>Weider</a:t>
            </a:r>
            <a:r>
              <a:rPr lang="da-DK" sz="3400" dirty="0">
                <a:solidFill>
                  <a:schemeClr val="tx1"/>
                </a:solidFill>
              </a:rPr>
              <a:t>, </a:t>
            </a:r>
            <a:r>
              <a:rPr lang="da-DK" sz="3400" dirty="0" err="1">
                <a:solidFill>
                  <a:schemeClr val="tx1"/>
                </a:solidFill>
              </a:rPr>
              <a:t>Dobson</a:t>
            </a:r>
            <a:r>
              <a:rPr lang="da-DK" sz="3400" dirty="0">
                <a:solidFill>
                  <a:schemeClr val="tx1"/>
                </a:solidFill>
              </a:rPr>
              <a:t>, Stephen og Gran, Lillian (2012): </a:t>
            </a:r>
            <a:r>
              <a:rPr lang="da-DK" sz="3400" b="1" dirty="0">
                <a:solidFill>
                  <a:schemeClr val="tx1"/>
                </a:solidFill>
              </a:rPr>
              <a:t>Feedback i skolen</a:t>
            </a:r>
            <a:r>
              <a:rPr lang="da-DK" sz="3400" dirty="0">
                <a:solidFill>
                  <a:schemeClr val="tx1"/>
                </a:solidFill>
              </a:rPr>
              <a:t>, </a:t>
            </a:r>
            <a:r>
              <a:rPr lang="da-DK" sz="3400" dirty="0" err="1">
                <a:solidFill>
                  <a:schemeClr val="tx1"/>
                </a:solidFill>
              </a:rPr>
              <a:t>Dafolo</a:t>
            </a:r>
            <a:endParaRPr lang="da-DK" sz="3400" dirty="0">
              <a:solidFill>
                <a:schemeClr val="tx1"/>
              </a:solidFill>
            </a:endParaRPr>
          </a:p>
          <a:p>
            <a:pPr marL="342900" lvl="0" indent="-342900" algn="l">
              <a:buFont typeface="Arial" pitchFamily="34" charset="0"/>
              <a:buChar char="•"/>
            </a:pPr>
            <a:r>
              <a:rPr lang="da-DK" sz="3400" dirty="0" smtClean="0">
                <a:solidFill>
                  <a:schemeClr val="tx1"/>
                </a:solidFill>
              </a:rPr>
              <a:t>Bjørndal</a:t>
            </a:r>
            <a:r>
              <a:rPr lang="da-DK" sz="3400" dirty="0">
                <a:solidFill>
                  <a:schemeClr val="tx1"/>
                </a:solidFill>
              </a:rPr>
              <a:t>, Cato R.P. (2003): </a:t>
            </a:r>
            <a:r>
              <a:rPr lang="da-DK" sz="3400" b="1" dirty="0">
                <a:solidFill>
                  <a:schemeClr val="tx1"/>
                </a:solidFill>
              </a:rPr>
              <a:t>Det vurderende øje, Observation, vurdering og udvikling i undervisning og vejledning</a:t>
            </a:r>
            <a:r>
              <a:rPr lang="da-DK" sz="3400" dirty="0">
                <a:solidFill>
                  <a:schemeClr val="tx1"/>
                </a:solidFill>
              </a:rPr>
              <a:t>, Forlaget </a:t>
            </a:r>
            <a:r>
              <a:rPr lang="da-DK" sz="3400" dirty="0" smtClean="0">
                <a:solidFill>
                  <a:schemeClr val="tx1"/>
                </a:solidFill>
              </a:rPr>
              <a:t>KLIM</a:t>
            </a:r>
          </a:p>
          <a:p>
            <a:pPr lvl="0" algn="l"/>
            <a:r>
              <a:rPr lang="da-DK" sz="3400" dirty="0">
                <a:solidFill>
                  <a:schemeClr val="tx1"/>
                </a:solidFill>
              </a:rPr>
              <a:t> </a:t>
            </a:r>
            <a:r>
              <a:rPr lang="da-DK" sz="3400" dirty="0" smtClean="0">
                <a:solidFill>
                  <a:schemeClr val="tx1"/>
                </a:solidFill>
              </a:rPr>
              <a:t>     (2. </a:t>
            </a:r>
            <a:r>
              <a:rPr lang="da-DK" sz="3400" smtClean="0">
                <a:solidFill>
                  <a:schemeClr val="tx1"/>
                </a:solidFill>
              </a:rPr>
              <a:t>udgave 2013)</a:t>
            </a:r>
            <a:endParaRPr lang="da-DK" sz="3400" dirty="0" smtClean="0">
              <a:solidFill>
                <a:schemeClr val="tx1"/>
              </a:solidFill>
            </a:endParaRPr>
          </a:p>
          <a:p>
            <a:pPr marL="342900" indent="-342900" algn="l">
              <a:buFont typeface="Arial" pitchFamily="34" charset="0"/>
              <a:buChar char="•"/>
            </a:pPr>
            <a:r>
              <a:rPr lang="da-DK" sz="3400" dirty="0">
                <a:solidFill>
                  <a:schemeClr val="tx1"/>
                </a:solidFill>
              </a:rPr>
              <a:t>Schmidt, Maria-Christina Secher (red.)(2011): </a:t>
            </a:r>
            <a:r>
              <a:rPr lang="da-DK" sz="3400" b="1" dirty="0">
                <a:solidFill>
                  <a:schemeClr val="tx1"/>
                </a:solidFill>
              </a:rPr>
              <a:t>Klasseledelse og fag – at skabe klassekultur gennem fagdidaktiske valg</a:t>
            </a:r>
            <a:r>
              <a:rPr lang="da-DK" sz="3400" dirty="0">
                <a:solidFill>
                  <a:schemeClr val="tx1"/>
                </a:solidFill>
              </a:rPr>
              <a:t>, </a:t>
            </a:r>
            <a:r>
              <a:rPr lang="da-DK" sz="3400" dirty="0" err="1" smtClean="0">
                <a:solidFill>
                  <a:schemeClr val="tx1"/>
                </a:solidFill>
              </a:rPr>
              <a:t>Dafolo</a:t>
            </a:r>
            <a:endParaRPr lang="da-DK" sz="3400" dirty="0" smtClean="0">
              <a:solidFill>
                <a:schemeClr val="tx1"/>
              </a:solidFill>
            </a:endParaRPr>
          </a:p>
          <a:p>
            <a:pPr marL="342900" lvl="0" indent="-342900" algn="l">
              <a:buFont typeface="Arial" pitchFamily="34" charset="0"/>
              <a:buChar char="•"/>
            </a:pPr>
            <a:r>
              <a:rPr lang="da-DK" sz="3400" dirty="0">
                <a:solidFill>
                  <a:schemeClr val="tx1"/>
                </a:solidFill>
              </a:rPr>
              <a:t>Bergkastet, Inger, Dahl, Lasse og Hansen, Andreas (2011): </a:t>
            </a:r>
            <a:r>
              <a:rPr lang="da-DK" sz="3400" b="1" dirty="0" err="1">
                <a:solidFill>
                  <a:schemeClr val="tx1"/>
                </a:solidFill>
              </a:rPr>
              <a:t>Relationsorienteret</a:t>
            </a:r>
            <a:r>
              <a:rPr lang="da-DK" sz="3400" b="1" dirty="0">
                <a:solidFill>
                  <a:schemeClr val="tx1"/>
                </a:solidFill>
              </a:rPr>
              <a:t> klasseledelse – en praktisk håndbog</a:t>
            </a:r>
            <a:r>
              <a:rPr lang="da-DK" sz="3400" dirty="0">
                <a:solidFill>
                  <a:schemeClr val="tx1"/>
                </a:solidFill>
              </a:rPr>
              <a:t>, </a:t>
            </a:r>
            <a:r>
              <a:rPr lang="da-DK" sz="3400" dirty="0" err="1" smtClean="0">
                <a:solidFill>
                  <a:schemeClr val="tx1"/>
                </a:solidFill>
              </a:rPr>
              <a:t>Dafolo</a:t>
            </a:r>
            <a:endParaRPr lang="da-DK" sz="3400" dirty="0" smtClean="0">
              <a:solidFill>
                <a:schemeClr val="tx1"/>
              </a:solidFill>
            </a:endParaRPr>
          </a:p>
          <a:p>
            <a:pPr marL="342900" indent="-342900" algn="l">
              <a:buFont typeface="Arial" pitchFamily="34" charset="0"/>
              <a:buChar char="•"/>
            </a:pPr>
            <a:r>
              <a:rPr lang="da-DK" sz="3400" dirty="0">
                <a:solidFill>
                  <a:schemeClr val="tx1"/>
                </a:solidFill>
              </a:rPr>
              <a:t>Jensen, Elsebeth og Jensen, Helle (2007): </a:t>
            </a:r>
            <a:r>
              <a:rPr lang="da-DK" sz="3400" b="1" dirty="0">
                <a:solidFill>
                  <a:schemeClr val="tx1"/>
                </a:solidFill>
              </a:rPr>
              <a:t>Professionelt forældresamarbejde</a:t>
            </a:r>
            <a:r>
              <a:rPr lang="da-DK" sz="3400" dirty="0">
                <a:solidFill>
                  <a:schemeClr val="tx1"/>
                </a:solidFill>
              </a:rPr>
              <a:t>, Akademisk Forlag </a:t>
            </a:r>
          </a:p>
          <a:p>
            <a:pPr lvl="0" algn="l"/>
            <a:endParaRPr lang="da-DK" sz="2000" dirty="0">
              <a:solidFill>
                <a:schemeClr val="tx1"/>
              </a:solidFill>
            </a:endParaRPr>
          </a:p>
          <a:p>
            <a:pPr algn="l"/>
            <a:endParaRPr lang="da-DK" sz="2000" dirty="0">
              <a:solidFill>
                <a:schemeClr val="tx1"/>
              </a:solidFill>
            </a:endParaRPr>
          </a:p>
          <a:p>
            <a:pPr lvl="0" algn="l"/>
            <a:endParaRPr lang="da-DK" sz="2000" dirty="0">
              <a:solidFill>
                <a:schemeClr val="tx1"/>
              </a:solidFill>
            </a:endParaRPr>
          </a:p>
          <a:p>
            <a:pPr algn="l"/>
            <a:r>
              <a:rPr lang="da-DK" sz="2000" dirty="0">
                <a:solidFill>
                  <a:schemeClr val="tx1"/>
                </a:solidFill>
              </a:rPr>
              <a:t> </a:t>
            </a:r>
          </a:p>
          <a:p>
            <a:pPr algn="l"/>
            <a:endParaRPr lang="da-DK" sz="2000" dirty="0"/>
          </a:p>
        </p:txBody>
      </p:sp>
    </p:spTree>
    <p:extLst>
      <p:ext uri="{BB962C8B-B14F-4D97-AF65-F5344CB8AC3E}">
        <p14:creationId xmlns:p14="http://schemas.microsoft.com/office/powerpoint/2010/main" val="1257244605"/>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326</TotalTime>
  <Words>2113</Words>
  <Application>Microsoft Office PowerPoint</Application>
  <PresentationFormat>Skærmshow (4:3)</PresentationFormat>
  <Paragraphs>298</Paragraphs>
  <Slides>32</Slides>
  <Notes>11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32</vt:i4>
      </vt:variant>
    </vt:vector>
  </HeadingPairs>
  <TitlesOfParts>
    <vt:vector size="36" baseType="lpstr">
      <vt:lpstr>Arial</vt:lpstr>
      <vt:lpstr>Calibri</vt:lpstr>
      <vt:lpstr>Wingdings</vt:lpstr>
      <vt:lpstr>Kontortema</vt:lpstr>
      <vt:lpstr>Fra praktik til prøve</vt:lpstr>
      <vt:lpstr>Program</vt:lpstr>
      <vt:lpstr>Nedslagene</vt:lpstr>
      <vt:lpstr>Nedslagene</vt:lpstr>
      <vt:lpstr>Kompetenceområder</vt:lpstr>
      <vt:lpstr>PowerPoint-præsentation</vt:lpstr>
      <vt:lpstr>PowerPoint-præsentation</vt:lpstr>
      <vt:lpstr>PowerPoint-præsentation</vt:lpstr>
      <vt:lpstr>Et generelt observationsfokus</vt:lpstr>
      <vt:lpstr>Hvad er observation?</vt:lpstr>
      <vt:lpstr>Observation – gode pointer</vt:lpstr>
      <vt:lpstr>Observationsmodel  Ifølge Askland, 1997</vt:lpstr>
      <vt:lpstr>Forskellige former for observation</vt:lpstr>
      <vt:lpstr>Hvor struktureret skal jeg registrere mine observationer?</vt:lpstr>
      <vt:lpstr>PowerPoint-præsentation</vt:lpstr>
      <vt:lpstr>PowerPoint-præsentation</vt:lpstr>
      <vt:lpstr>PowerPoint-præsentation</vt:lpstr>
      <vt:lpstr>PowerPoint-præsentation</vt:lpstr>
      <vt:lpstr>PowerPoint-præsentation</vt:lpstr>
      <vt:lpstr>Forberedelse og gennemførsel af  observation: </vt:lpstr>
      <vt:lpstr>Refleksioner på baggrund af observationer:</vt:lpstr>
      <vt:lpstr>PowerPoint-præsentation</vt:lpstr>
      <vt:lpstr>PowerPoint-præsentation</vt:lpstr>
      <vt:lpstr>PowerPoint-præsentation</vt:lpstr>
      <vt:lpstr>Skema</vt:lpstr>
      <vt:lpstr>PowerPoint-præsentation</vt:lpstr>
      <vt:lpstr>Opsamling</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 praktik til prøve</dc:title>
  <dc:creator>nn</dc:creator>
  <cp:lastModifiedBy>Solveig Hovgaard</cp:lastModifiedBy>
  <cp:revision>9</cp:revision>
  <dcterms:created xsi:type="dcterms:W3CDTF">2016-04-02T13:05:51Z</dcterms:created>
  <dcterms:modified xsi:type="dcterms:W3CDTF">2016-04-05T17:33:15Z</dcterms:modified>
</cp:coreProperties>
</file>