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0" r:id="rId2"/>
    <p:sldId id="258" r:id="rId3"/>
    <p:sldId id="259" r:id="rId4"/>
    <p:sldId id="262" r:id="rId5"/>
    <p:sldId id="263" r:id="rId6"/>
    <p:sldId id="274" r:id="rId7"/>
    <p:sldId id="264" r:id="rId8"/>
    <p:sldId id="261" r:id="rId9"/>
    <p:sldId id="271" r:id="rId10"/>
    <p:sldId id="273" r:id="rId11"/>
    <p:sldId id="266" r:id="rId12"/>
    <p:sldId id="265" r:id="rId13"/>
    <p:sldId id="267" r:id="rId14"/>
    <p:sldId id="268" r:id="rId15"/>
    <p:sldId id="269" r:id="rId16"/>
    <p:sldId id="276" r:id="rId17"/>
    <p:sldId id="270" r:id="rId18"/>
    <p:sldId id="272" r:id="rId19"/>
    <p:sldId id="275" r:id="rId20"/>
  </p:sldIdLst>
  <p:sldSz cx="9144000" cy="6858000" type="screen4x3"/>
  <p:notesSz cx="6797675" cy="9926638"/>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A1B9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0384" autoAdjust="0"/>
  </p:normalViewPr>
  <p:slideViewPr>
    <p:cSldViewPr>
      <p:cViewPr varScale="1">
        <p:scale>
          <a:sx n="23" d="100"/>
          <a:sy n="23" d="100"/>
        </p:scale>
        <p:origin x="1866" y="1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a-DK"/>
          </a:p>
        </p:txBody>
      </p:sp>
      <p:sp>
        <p:nvSpPr>
          <p:cNvPr id="8089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a-DK"/>
          </a:p>
        </p:txBody>
      </p:sp>
      <p:sp>
        <p:nvSpPr>
          <p:cNvPr id="80900"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a-DK"/>
          </a:p>
        </p:txBody>
      </p:sp>
      <p:sp>
        <p:nvSpPr>
          <p:cNvPr id="80901"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D02EDEF-CCDE-40DD-B677-F21BE2FD3FEE}" type="slidenum">
              <a:rPr lang="da-DK"/>
              <a:pPr>
                <a:defRPr/>
              </a:pPr>
              <a:t>‹nr.›</a:t>
            </a:fld>
            <a:endParaRPr lang="da-DK"/>
          </a:p>
        </p:txBody>
      </p:sp>
    </p:spTree>
    <p:extLst>
      <p:ext uri="{BB962C8B-B14F-4D97-AF65-F5344CB8AC3E}">
        <p14:creationId xmlns:p14="http://schemas.microsoft.com/office/powerpoint/2010/main" val="3156606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a-DK"/>
          </a:p>
        </p:txBody>
      </p:sp>
      <p:sp>
        <p:nvSpPr>
          <p:cNvPr id="3075"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a-DK"/>
          </a:p>
        </p:txBody>
      </p:sp>
      <p:sp>
        <p:nvSpPr>
          <p:cNvPr id="13316"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a-DK" noProof="0" smtClean="0"/>
              <a:t>Klik for at redigere teksttypografierne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p>
        </p:txBody>
      </p:sp>
      <p:sp>
        <p:nvSpPr>
          <p:cNvPr id="3078" name="Rectangle 6"/>
          <p:cNvSpPr>
            <a:spLocks noGrp="1" noChangeArrowheads="1"/>
          </p:cNvSpPr>
          <p:nvPr>
            <p:ph type="ftr" sz="quarter" idx="4"/>
          </p:nvPr>
        </p:nvSpPr>
        <p:spPr bwMode="auto">
          <a:xfrm>
            <a:off x="0" y="9183688"/>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a-DK"/>
          </a:p>
        </p:txBody>
      </p:sp>
      <p:sp>
        <p:nvSpPr>
          <p:cNvPr id="3079"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5CA3995-CD1B-461F-924E-8AC359B9036E}" type="slidenum">
              <a:rPr lang="da-DK"/>
              <a:pPr>
                <a:defRPr/>
              </a:pPr>
              <a:t>‹nr.›</a:t>
            </a:fld>
            <a:endParaRPr lang="da-DK"/>
          </a:p>
        </p:txBody>
      </p:sp>
    </p:spTree>
    <p:extLst>
      <p:ext uri="{BB962C8B-B14F-4D97-AF65-F5344CB8AC3E}">
        <p14:creationId xmlns:p14="http://schemas.microsoft.com/office/powerpoint/2010/main" val="12470800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a:t>
            </a:fld>
            <a:endParaRPr lang="da-DK"/>
          </a:p>
        </p:txBody>
      </p:sp>
    </p:spTree>
    <p:extLst>
      <p:ext uri="{BB962C8B-B14F-4D97-AF65-F5344CB8AC3E}">
        <p14:creationId xmlns:p14="http://schemas.microsoft.com/office/powerpoint/2010/main" val="417147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EF1F78EF-1138-4AF1-81B5-CA64A7DFC337}" type="slidenum">
              <a:rPr lang="da-DK" altLang="da-DK" smtClean="0"/>
              <a:pPr/>
              <a:t>2</a:t>
            </a:fld>
            <a:endParaRPr lang="da-DK" altLang="da-DK" smtClean="0"/>
          </a:p>
        </p:txBody>
      </p:sp>
      <p:sp>
        <p:nvSpPr>
          <p:cNvPr id="16386" name="Rectangle 2"/>
          <p:cNvSpPr>
            <a:spLocks noGrp="1" noRot="1" noChangeAspect="1" noChangeArrowheads="1" noTextEdit="1"/>
          </p:cNvSpPr>
          <p:nvPr>
            <p:ph type="sldImg"/>
          </p:nvPr>
        </p:nvSpPr>
        <p:spPr>
          <a:xfrm>
            <a:off x="917575" y="744538"/>
            <a:ext cx="4962525" cy="3722687"/>
          </a:xfrm>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dirty="0" smtClean="0"/>
          </a:p>
        </p:txBody>
      </p:sp>
    </p:spTree>
    <p:extLst>
      <p:ext uri="{BB962C8B-B14F-4D97-AF65-F5344CB8AC3E}">
        <p14:creationId xmlns:p14="http://schemas.microsoft.com/office/powerpoint/2010/main" val="1158882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3</a:t>
            </a:fld>
            <a:endParaRPr lang="da-DK"/>
          </a:p>
        </p:txBody>
      </p:sp>
    </p:spTree>
    <p:extLst>
      <p:ext uri="{BB962C8B-B14F-4D97-AF65-F5344CB8AC3E}">
        <p14:creationId xmlns:p14="http://schemas.microsoft.com/office/powerpoint/2010/main" val="71386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4</a:t>
            </a:fld>
            <a:endParaRPr lang="da-DK"/>
          </a:p>
        </p:txBody>
      </p:sp>
    </p:spTree>
    <p:extLst>
      <p:ext uri="{BB962C8B-B14F-4D97-AF65-F5344CB8AC3E}">
        <p14:creationId xmlns:p14="http://schemas.microsoft.com/office/powerpoint/2010/main" val="267571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pPr algn="l"/>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5</a:t>
            </a:fld>
            <a:endParaRPr lang="da-DK"/>
          </a:p>
        </p:txBody>
      </p:sp>
    </p:spTree>
    <p:extLst>
      <p:ext uri="{BB962C8B-B14F-4D97-AF65-F5344CB8AC3E}">
        <p14:creationId xmlns:p14="http://schemas.microsoft.com/office/powerpoint/2010/main" val="2308725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7</a:t>
            </a:fld>
            <a:endParaRPr lang="da-DK"/>
          </a:p>
        </p:txBody>
      </p:sp>
    </p:spTree>
    <p:extLst>
      <p:ext uri="{BB962C8B-B14F-4D97-AF65-F5344CB8AC3E}">
        <p14:creationId xmlns:p14="http://schemas.microsoft.com/office/powerpoint/2010/main" val="1421657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8</a:t>
            </a:fld>
            <a:endParaRPr lang="da-DK"/>
          </a:p>
        </p:txBody>
      </p:sp>
    </p:spTree>
    <p:extLst>
      <p:ext uri="{BB962C8B-B14F-4D97-AF65-F5344CB8AC3E}">
        <p14:creationId xmlns:p14="http://schemas.microsoft.com/office/powerpoint/2010/main" val="3253946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9</a:t>
            </a:fld>
            <a:endParaRPr lang="da-DK"/>
          </a:p>
        </p:txBody>
      </p:sp>
    </p:spTree>
    <p:extLst>
      <p:ext uri="{BB962C8B-B14F-4D97-AF65-F5344CB8AC3E}">
        <p14:creationId xmlns:p14="http://schemas.microsoft.com/office/powerpoint/2010/main" val="152868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10</a:t>
            </a:fld>
            <a:endParaRPr lang="da-DK"/>
          </a:p>
        </p:txBody>
      </p:sp>
    </p:spTree>
    <p:extLst>
      <p:ext uri="{BB962C8B-B14F-4D97-AF65-F5344CB8AC3E}">
        <p14:creationId xmlns:p14="http://schemas.microsoft.com/office/powerpoint/2010/main" val="1352399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11</a:t>
            </a:fld>
            <a:endParaRPr lang="da-DK"/>
          </a:p>
        </p:txBody>
      </p:sp>
    </p:spTree>
    <p:extLst>
      <p:ext uri="{BB962C8B-B14F-4D97-AF65-F5344CB8AC3E}">
        <p14:creationId xmlns:p14="http://schemas.microsoft.com/office/powerpoint/2010/main" val="503062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12</a:t>
            </a:fld>
            <a:endParaRPr lang="da-DK"/>
          </a:p>
        </p:txBody>
      </p:sp>
    </p:spTree>
    <p:extLst>
      <p:ext uri="{BB962C8B-B14F-4D97-AF65-F5344CB8AC3E}">
        <p14:creationId xmlns:p14="http://schemas.microsoft.com/office/powerpoint/2010/main" val="1879916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13</a:t>
            </a:fld>
            <a:endParaRPr lang="da-DK"/>
          </a:p>
        </p:txBody>
      </p:sp>
    </p:spTree>
    <p:extLst>
      <p:ext uri="{BB962C8B-B14F-4D97-AF65-F5344CB8AC3E}">
        <p14:creationId xmlns:p14="http://schemas.microsoft.com/office/powerpoint/2010/main" val="1160504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14</a:t>
            </a:fld>
            <a:endParaRPr lang="da-DK"/>
          </a:p>
        </p:txBody>
      </p:sp>
    </p:spTree>
    <p:extLst>
      <p:ext uri="{BB962C8B-B14F-4D97-AF65-F5344CB8AC3E}">
        <p14:creationId xmlns:p14="http://schemas.microsoft.com/office/powerpoint/2010/main" val="1933085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15</a:t>
            </a:fld>
            <a:endParaRPr lang="da-DK"/>
          </a:p>
        </p:txBody>
      </p:sp>
    </p:spTree>
    <p:extLst>
      <p:ext uri="{BB962C8B-B14F-4D97-AF65-F5344CB8AC3E}">
        <p14:creationId xmlns:p14="http://schemas.microsoft.com/office/powerpoint/2010/main" val="1234025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16</a:t>
            </a:fld>
            <a:endParaRPr lang="da-DK"/>
          </a:p>
        </p:txBody>
      </p:sp>
    </p:spTree>
    <p:extLst>
      <p:ext uri="{BB962C8B-B14F-4D97-AF65-F5344CB8AC3E}">
        <p14:creationId xmlns:p14="http://schemas.microsoft.com/office/powerpoint/2010/main" val="487917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17</a:t>
            </a:fld>
            <a:endParaRPr lang="da-DK"/>
          </a:p>
        </p:txBody>
      </p:sp>
    </p:spTree>
    <p:extLst>
      <p:ext uri="{BB962C8B-B14F-4D97-AF65-F5344CB8AC3E}">
        <p14:creationId xmlns:p14="http://schemas.microsoft.com/office/powerpoint/2010/main" val="1024725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17575" y="744538"/>
            <a:ext cx="4962525" cy="3722687"/>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pPr>
              <a:defRPr/>
            </a:pPr>
            <a:fld id="{85CA3995-CD1B-461F-924E-8AC359B9036E}" type="slidenum">
              <a:rPr lang="da-DK" smtClean="0"/>
              <a:pPr>
                <a:defRPr/>
              </a:pPr>
              <a:t>18</a:t>
            </a:fld>
            <a:endParaRPr lang="da-DK"/>
          </a:p>
        </p:txBody>
      </p:sp>
    </p:spTree>
    <p:extLst>
      <p:ext uri="{BB962C8B-B14F-4D97-AF65-F5344CB8AC3E}">
        <p14:creationId xmlns:p14="http://schemas.microsoft.com/office/powerpoint/2010/main" val="27100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5"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6"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1249503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da-DK"/>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5"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6"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323682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5"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6"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384350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da-DK"/>
          </a:p>
        </p:txBody>
      </p:sp>
      <p:sp>
        <p:nvSpPr>
          <p:cNvPr id="3" name="Content Placeholder 2"/>
          <p:cNvSpPr>
            <a:spLocks noGrp="1"/>
          </p:cNvSpPr>
          <p:nvPr>
            <p:ph sz="half" idx="1"/>
          </p:nvPr>
        </p:nvSpPr>
        <p:spPr>
          <a:xfrm>
            <a:off x="468313" y="1268413"/>
            <a:ext cx="4038600"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Content Placeholder 3"/>
          <p:cNvSpPr>
            <a:spLocks noGrp="1"/>
          </p:cNvSpPr>
          <p:nvPr>
            <p:ph sz="half" idx="2"/>
          </p:nvPr>
        </p:nvSpPr>
        <p:spPr>
          <a:xfrm>
            <a:off x="4659313" y="1268413"/>
            <a:ext cx="4038600"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6"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7"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415475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8"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9"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790992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da-DK"/>
          </a:p>
        </p:txBody>
      </p:sp>
      <p:sp>
        <p:nvSpPr>
          <p:cNvPr id="3"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4"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5"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732343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3"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4"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1552453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6"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7"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4261758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a-DK" noProof="0" smtClean="0"/>
              <a:t>Klik på ikonet for at tilføje et billede</a:t>
            </a:r>
            <a:endParaRPr lang="da-DK"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6"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7"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667718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da-DK"/>
          </a:p>
        </p:txBody>
      </p:sp>
      <p:sp>
        <p:nvSpPr>
          <p:cNvPr id="3" name="Vertical Text Placeholder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5"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6"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3929611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188913"/>
            <a:ext cx="2057400" cy="6048375"/>
          </a:xfrm>
        </p:spPr>
        <p:txBody>
          <a:bodyPr vert="eaVert"/>
          <a:lstStyle/>
          <a:p>
            <a:r>
              <a:rPr lang="da-DK" smtClean="0"/>
              <a:t>Klik for at redigere i master</a:t>
            </a:r>
            <a:endParaRPr lang="da-DK"/>
          </a:p>
        </p:txBody>
      </p:sp>
      <p:sp>
        <p:nvSpPr>
          <p:cNvPr id="3" name="Vertical Text Placeholder 2"/>
          <p:cNvSpPr>
            <a:spLocks noGrp="1"/>
          </p:cNvSpPr>
          <p:nvPr>
            <p:ph type="body" orient="vert" idx="1"/>
          </p:nvPr>
        </p:nvSpPr>
        <p:spPr>
          <a:xfrm>
            <a:off x="468313" y="188913"/>
            <a:ext cx="6019800" cy="604837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r>
              <a:rPr lang="da-DK" smtClean="0"/>
              <a:t>April 2017</a:t>
            </a:r>
            <a:endParaRPr lang="da-DK"/>
          </a:p>
        </p:txBody>
      </p:sp>
      <p:sp>
        <p:nvSpPr>
          <p:cNvPr id="5" name="Rectangle 5"/>
          <p:cNvSpPr>
            <a:spLocks noGrp="1" noChangeArrowheads="1"/>
          </p:cNvSpPr>
          <p:nvPr>
            <p:ph type="ftr" sz="quarter" idx="11"/>
          </p:nvPr>
        </p:nvSpPr>
        <p:spPr>
          <a:ln/>
        </p:spPr>
        <p:txBody>
          <a:bodyPr/>
          <a:lstStyle>
            <a:lvl1pPr>
              <a:defRPr/>
            </a:lvl1pPr>
          </a:lstStyle>
          <a:p>
            <a:pPr>
              <a:defRPr/>
            </a:pPr>
            <a:r>
              <a:rPr lang="da-DK"/>
              <a:t>TR, SIR og leder der rykker...</a:t>
            </a:r>
          </a:p>
        </p:txBody>
      </p:sp>
      <p:sp>
        <p:nvSpPr>
          <p:cNvPr id="6" name="Rectangle 6"/>
          <p:cNvSpPr>
            <a:spLocks noGrp="1" noChangeArrowheads="1"/>
          </p:cNvSpPr>
          <p:nvPr>
            <p:ph type="sldNum" sz="quarter" idx="12"/>
          </p:nvPr>
        </p:nvSpPr>
        <p:spPr>
          <a:ln/>
        </p:spPr>
        <p:txBody>
          <a:bodyPr/>
          <a:lstStyle>
            <a:lvl1pPr>
              <a:defRPr/>
            </a:lvl1pPr>
          </a:lstStyle>
          <a:p>
            <a:pPr>
              <a:defRPr/>
            </a:pPr>
            <a:endParaRPr lang="da-DK"/>
          </a:p>
        </p:txBody>
      </p:sp>
    </p:spTree>
    <p:extLst>
      <p:ext uri="{BB962C8B-B14F-4D97-AF65-F5344CB8AC3E}">
        <p14:creationId xmlns:p14="http://schemas.microsoft.com/office/powerpoint/2010/main" val="1783482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p:nvPicPr>
        <p:blipFill>
          <a:blip r:embed="rId13" cstate="print">
            <a:extLst>
              <a:ext uri="{28A0092B-C50C-407E-A947-70E740481C1C}">
                <a14:useLocalDpi xmlns:a14="http://schemas.microsoft.com/office/drawing/2010/main" val="0"/>
              </a:ext>
            </a:extLst>
          </a:blip>
          <a:srcRect r="22377"/>
          <a:stretch>
            <a:fillRect/>
          </a:stretch>
        </p:blipFill>
        <p:spPr bwMode="auto">
          <a:xfrm>
            <a:off x="8101013" y="5805488"/>
            <a:ext cx="115093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68313" y="188913"/>
            <a:ext cx="821848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a-DK" altLang="da-DK" smtClean="0"/>
              <a:t>Klik for at redigere titeltypografi i</a:t>
            </a:r>
          </a:p>
        </p:txBody>
      </p:sp>
      <p:sp>
        <p:nvSpPr>
          <p:cNvPr id="1028" name="Rectangle 3"/>
          <p:cNvSpPr>
            <a:spLocks noGrp="1" noChangeArrowheads="1"/>
          </p:cNvSpPr>
          <p:nvPr>
            <p:ph type="body" idx="1"/>
          </p:nvPr>
        </p:nvSpPr>
        <p:spPr bwMode="auto">
          <a:xfrm>
            <a:off x="468313"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altLang="da-DK" smtClean="0"/>
              <a:t>Klik for at redigere teksttypografierne i masteren</a:t>
            </a:r>
          </a:p>
          <a:p>
            <a:pPr lvl="1"/>
            <a:r>
              <a:rPr lang="da-DK" altLang="da-DK" smtClean="0"/>
              <a:t>Andet niveau</a:t>
            </a:r>
          </a:p>
          <a:p>
            <a:pPr lvl="2"/>
            <a:r>
              <a:rPr lang="da-DK" altLang="da-DK" smtClean="0"/>
              <a:t>Tredje niveau</a:t>
            </a:r>
          </a:p>
          <a:p>
            <a:pPr lvl="3"/>
            <a:r>
              <a:rPr lang="da-DK" altLang="da-DK" smtClean="0"/>
              <a:t>Fjerde niveau</a:t>
            </a:r>
          </a:p>
          <a:p>
            <a:pPr lvl="4"/>
            <a:r>
              <a:rPr lang="da-DK" altLang="da-DK" smtClean="0"/>
              <a:t>Femte niveau</a:t>
            </a:r>
          </a:p>
        </p:txBody>
      </p:sp>
      <p:sp>
        <p:nvSpPr>
          <p:cNvPr id="2" name="Rectangle 4"/>
          <p:cNvSpPr>
            <a:spLocks noGrp="1" noChangeArrowheads="1"/>
          </p:cNvSpPr>
          <p:nvPr>
            <p:ph type="dt" sz="half" idx="2"/>
          </p:nvPr>
        </p:nvSpPr>
        <p:spPr bwMode="auto">
          <a:xfrm>
            <a:off x="395288" y="6454775"/>
            <a:ext cx="3024187"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solidFill>
                  <a:srgbClr val="A1B97B"/>
                </a:solidFill>
              </a:defRPr>
            </a:lvl1pPr>
          </a:lstStyle>
          <a:p>
            <a:pPr>
              <a:defRPr/>
            </a:pPr>
            <a:r>
              <a:rPr lang="da-DK" smtClean="0"/>
              <a:t>April 2017</a:t>
            </a:r>
            <a:endParaRPr lang="da-DK"/>
          </a:p>
        </p:txBody>
      </p:sp>
      <p:sp>
        <p:nvSpPr>
          <p:cNvPr id="1029" name="Rectangle 5"/>
          <p:cNvSpPr>
            <a:spLocks noGrp="1" noChangeArrowheads="1"/>
          </p:cNvSpPr>
          <p:nvPr>
            <p:ph type="ftr" sz="quarter" idx="3"/>
          </p:nvPr>
        </p:nvSpPr>
        <p:spPr bwMode="auto">
          <a:xfrm>
            <a:off x="5148263" y="638175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1">
                <a:solidFill>
                  <a:srgbClr val="A1B97B"/>
                </a:solidFill>
              </a:defRPr>
            </a:lvl1pPr>
          </a:lstStyle>
          <a:p>
            <a:pPr>
              <a:defRPr/>
            </a:pPr>
            <a:r>
              <a:rPr lang="da-DK"/>
              <a:t>TR, SIR og leder der rykker...</a:t>
            </a:r>
          </a:p>
        </p:txBody>
      </p:sp>
      <p:sp>
        <p:nvSpPr>
          <p:cNvPr id="1030" name="Rectangle 6"/>
          <p:cNvSpPr>
            <a:spLocks noGrp="1" noChangeArrowheads="1"/>
          </p:cNvSpPr>
          <p:nvPr>
            <p:ph type="sldNum" sz="quarter" idx="4"/>
          </p:nvPr>
        </p:nvSpPr>
        <p:spPr bwMode="auto">
          <a:xfrm>
            <a:off x="2627313"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solidFill>
                  <a:srgbClr val="A1B97B"/>
                </a:solidFill>
              </a:defRPr>
            </a:lvl1pPr>
          </a:lstStyle>
          <a:p>
            <a:pPr>
              <a:defRPr/>
            </a:pPr>
            <a:endParaRPr lang="da-DK"/>
          </a:p>
        </p:txBody>
      </p:sp>
      <p:pic>
        <p:nvPicPr>
          <p:cNvPr id="1032" name="Picture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8313" y="1052513"/>
            <a:ext cx="8207375"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algn="l" rtl="0" eaLnBrk="1" fontAlgn="base" hangingPunct="1">
        <a:spcBef>
          <a:spcPct val="20000"/>
        </a:spcBef>
        <a:spcAft>
          <a:spcPct val="0"/>
        </a:spcAft>
        <a:defRPr sz="3200">
          <a:solidFill>
            <a:schemeClr val="tx1"/>
          </a:solidFill>
          <a:latin typeface="+mn-lt"/>
          <a:ea typeface="+mn-ea"/>
          <a:cs typeface="+mn-cs"/>
        </a:defRPr>
      </a:lvl1pPr>
      <a:lvl2pPr marL="819150" indent="-285750" algn="l" rtl="0" eaLnBrk="1" fontAlgn="base" hangingPunct="1">
        <a:spcBef>
          <a:spcPct val="20000"/>
        </a:spcBef>
        <a:spcAft>
          <a:spcPct val="0"/>
        </a:spcAft>
        <a:buChar char="•"/>
        <a:defRPr sz="2800">
          <a:solidFill>
            <a:schemeClr val="tx1"/>
          </a:solidFill>
          <a:latin typeface="+mn-lt"/>
        </a:defRPr>
      </a:lvl2pPr>
      <a:lvl3pPr marL="1227138" indent="-228600" algn="l" rtl="0" eaLnBrk="1" fontAlgn="base" hangingPunct="1">
        <a:spcBef>
          <a:spcPct val="20000"/>
        </a:spcBef>
        <a:spcAft>
          <a:spcPct val="0"/>
        </a:spcAft>
        <a:buFont typeface="Arial" charset="0"/>
        <a:buChar char="–"/>
        <a:defRPr sz="2400">
          <a:solidFill>
            <a:schemeClr val="tx1"/>
          </a:solidFill>
          <a:latin typeface="+mn-lt"/>
        </a:defRPr>
      </a:lvl3pPr>
      <a:lvl4pPr marL="1635125"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etsinformation.dk/Forms/R0710.aspx?id=184136"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etsinformation.dk/Forms/R0710.aspx?id=2530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4000" dirty="0" smtClean="0"/>
              <a:t>Praktikeksamen på læreruddannelsen</a:t>
            </a:r>
            <a:endParaRPr lang="da-DK" sz="4000"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5" name="Pladsholder til indhold 4"/>
          <p:cNvSpPr>
            <a:spLocks noGrp="1"/>
          </p:cNvSpPr>
          <p:nvPr>
            <p:ph idx="1"/>
          </p:nvPr>
        </p:nvSpPr>
        <p:spPr>
          <a:xfrm>
            <a:off x="251520" y="1218803"/>
            <a:ext cx="8229600" cy="4968875"/>
          </a:xfrm>
        </p:spPr>
        <p:txBody>
          <a:bodyPr/>
          <a:lstStyle/>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pPr algn="ctr"/>
            <a:r>
              <a:rPr lang="da-DK" dirty="0"/>
              <a:t>Praktiklærerforeningens forårskursus </a:t>
            </a:r>
            <a:endParaRPr lang="da-DK" dirty="0" smtClean="0"/>
          </a:p>
          <a:p>
            <a:pPr algn="ctr"/>
            <a:r>
              <a:rPr lang="da-DK" sz="2000" dirty="0" err="1" smtClean="0"/>
              <a:t>Storebæltcenteret</a:t>
            </a:r>
            <a:r>
              <a:rPr lang="da-DK" sz="2000" dirty="0" smtClean="0"/>
              <a:t> 5. april 2017</a:t>
            </a:r>
            <a:endParaRPr lang="da-DK" sz="2000" dirty="0"/>
          </a:p>
          <a:p>
            <a:endParaRPr lang="da-DK"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340768"/>
            <a:ext cx="5068614"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ladsholder til diasnummer 5"/>
          <p:cNvSpPr>
            <a:spLocks noGrp="1"/>
          </p:cNvSpPr>
          <p:nvPr>
            <p:ph type="sldNum" sz="quarter" idx="12"/>
          </p:nvPr>
        </p:nvSpPr>
        <p:spPr/>
        <p:txBody>
          <a:bodyPr/>
          <a:lstStyle/>
          <a:p>
            <a:pPr>
              <a:defRPr/>
            </a:pPr>
            <a:fld id="{3254F9E2-5FC3-4D3B-A18A-5163913A2D1C}" type="slidenum">
              <a:rPr lang="da-DK" smtClean="0"/>
              <a:t>1</a:t>
            </a:fld>
            <a:endParaRPr lang="da-DK" dirty="0"/>
          </a:p>
        </p:txBody>
      </p:sp>
    </p:spTree>
    <p:extLst>
      <p:ext uri="{BB962C8B-B14F-4D97-AF65-F5344CB8AC3E}">
        <p14:creationId xmlns:p14="http://schemas.microsoft.com/office/powerpoint/2010/main" val="1394053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a-DK" altLang="da-DK" smtClean="0">
                <a:solidFill>
                  <a:srgbClr val="A1B97B"/>
                </a:solidFill>
              </a:rPr>
              <a:t>April 2017</a:t>
            </a:r>
            <a:endParaRPr lang="da-DK" altLang="da-DK" dirty="0" smtClean="0">
              <a:solidFill>
                <a:srgbClr val="A1B97B"/>
              </a:solidFill>
            </a:endParaRPr>
          </a:p>
        </p:txBody>
      </p:sp>
      <p:sp>
        <p:nvSpPr>
          <p:cNvPr id="15362" name="Rectangle 2"/>
          <p:cNvSpPr>
            <a:spLocks noGrp="1" noChangeArrowheads="1"/>
          </p:cNvSpPr>
          <p:nvPr>
            <p:ph type="title"/>
          </p:nvPr>
        </p:nvSpPr>
        <p:spPr>
          <a:solidFill>
            <a:schemeClr val="bg1"/>
          </a:solidFill>
        </p:spPr>
        <p:txBody>
          <a:bodyPr/>
          <a:lstStyle/>
          <a:p>
            <a:r>
              <a:rPr lang="da-DK" dirty="0"/>
              <a:t>Dagsorden</a:t>
            </a:r>
            <a:endParaRPr lang="da-DK" altLang="da-DK" dirty="0" smtClean="0"/>
          </a:p>
        </p:txBody>
      </p:sp>
      <p:sp>
        <p:nvSpPr>
          <p:cNvPr id="15363" name="Rectangle 3"/>
          <p:cNvSpPr>
            <a:spLocks noGrp="1" noChangeArrowheads="1"/>
          </p:cNvSpPr>
          <p:nvPr>
            <p:ph type="body" idx="1"/>
          </p:nvPr>
        </p:nvSpPr>
        <p:spPr>
          <a:xfrm>
            <a:off x="395536" y="1268760"/>
            <a:ext cx="8229600" cy="4968875"/>
          </a:xfrm>
        </p:spPr>
        <p:txBody>
          <a:bodyPr/>
          <a:lstStyle/>
          <a:p>
            <a:r>
              <a:rPr lang="da-DK" sz="2400" dirty="0" smtClean="0"/>
              <a:t> </a:t>
            </a:r>
            <a:r>
              <a:rPr lang="da-DK" sz="2800" dirty="0" smtClean="0"/>
              <a:t>1</a:t>
            </a:r>
            <a:r>
              <a:rPr lang="da-DK" sz="2600" dirty="0" smtClean="0"/>
              <a:t>. Præsentation</a:t>
            </a:r>
          </a:p>
          <a:p>
            <a:r>
              <a:rPr lang="da-DK" sz="2600" dirty="0" smtClean="0"/>
              <a:t>2. </a:t>
            </a:r>
            <a:r>
              <a:rPr lang="da-DK" sz="2600" dirty="0"/>
              <a:t>Praktikeksamen på </a:t>
            </a:r>
            <a:r>
              <a:rPr lang="da-DK" sz="2600" dirty="0" smtClean="0"/>
              <a:t>læreruddannelsen</a:t>
            </a:r>
          </a:p>
          <a:p>
            <a:r>
              <a:rPr lang="da-DK" sz="2600" dirty="0" smtClean="0"/>
              <a:t> 	</a:t>
            </a:r>
            <a:r>
              <a:rPr lang="da-DK" sz="1800" dirty="0" smtClean="0"/>
              <a:t>- </a:t>
            </a:r>
            <a:r>
              <a:rPr lang="da-DK" sz="1800" dirty="0"/>
              <a:t>kort </a:t>
            </a:r>
            <a:r>
              <a:rPr lang="da-DK" sz="1800" dirty="0" smtClean="0"/>
              <a:t>gennemgang </a:t>
            </a:r>
            <a:r>
              <a:rPr lang="da-DK" sz="1800" dirty="0"/>
              <a:t>af lov + </a:t>
            </a:r>
            <a:r>
              <a:rPr lang="da-DK" sz="1800" dirty="0" smtClean="0"/>
              <a:t>regelgrundlaget</a:t>
            </a:r>
          </a:p>
          <a:p>
            <a:r>
              <a:rPr lang="da-DK" sz="2600" dirty="0" smtClean="0"/>
              <a:t>3. Praktiklærerens </a:t>
            </a:r>
            <a:r>
              <a:rPr lang="da-DK" sz="2600" dirty="0"/>
              <a:t>rolle ved praktikeksamen</a:t>
            </a:r>
          </a:p>
          <a:p>
            <a:r>
              <a:rPr lang="da-DK" sz="2600" dirty="0" smtClean="0"/>
              <a:t>4. Temaer </a:t>
            </a:r>
            <a:r>
              <a:rPr lang="da-DK" sz="2600" dirty="0"/>
              <a:t>og anbefalinger </a:t>
            </a:r>
            <a:r>
              <a:rPr lang="da-DK" sz="2600" dirty="0" smtClean="0"/>
              <a:t>fra censorrapporten </a:t>
            </a:r>
            <a:r>
              <a:rPr lang="da-DK" sz="2600" dirty="0"/>
              <a:t>2016 </a:t>
            </a:r>
          </a:p>
          <a:p>
            <a:r>
              <a:rPr lang="da-DK" sz="2600" dirty="0" smtClean="0"/>
              <a:t>5. Erfaringsudveksling i grupper: </a:t>
            </a:r>
          </a:p>
          <a:p>
            <a:pPr lvl="1"/>
            <a:r>
              <a:rPr lang="da-DK" sz="1800" dirty="0" smtClean="0"/>
              <a:t>muligheder </a:t>
            </a:r>
            <a:r>
              <a:rPr lang="da-DK" sz="1800" dirty="0"/>
              <a:t>og udfordringer for praktiklæreren i den nye praktikeksamen</a:t>
            </a:r>
          </a:p>
          <a:p>
            <a:r>
              <a:rPr lang="da-DK" sz="2600" dirty="0"/>
              <a:t>6. Fælles </a:t>
            </a:r>
            <a:r>
              <a:rPr lang="da-DK" sz="2600" dirty="0" smtClean="0"/>
              <a:t>opsamling</a:t>
            </a:r>
            <a:endParaRPr lang="da-DK" sz="2600" dirty="0"/>
          </a:p>
          <a:p>
            <a:r>
              <a:rPr lang="da-DK" sz="2800" dirty="0"/>
              <a:t> </a:t>
            </a:r>
          </a:p>
          <a:p>
            <a:pPr eaLnBrk="1" hangingPunct="1"/>
            <a:endParaRPr lang="da-DK" altLang="da-DK" b="1" dirty="0" smtClean="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1" y="4612089"/>
            <a:ext cx="2416442" cy="2251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dsholder til diasnummer 2"/>
          <p:cNvSpPr>
            <a:spLocks noGrp="1"/>
          </p:cNvSpPr>
          <p:nvPr>
            <p:ph type="sldNum" sz="quarter" idx="12"/>
          </p:nvPr>
        </p:nvSpPr>
        <p:spPr>
          <a:xfrm>
            <a:off x="2555776" y="6453336"/>
            <a:ext cx="2133600" cy="476250"/>
          </a:xfrm>
        </p:spPr>
        <p:txBody>
          <a:bodyPr/>
          <a:lstStyle/>
          <a:p>
            <a:pPr>
              <a:defRPr/>
            </a:pPr>
            <a:fld id="{B015235E-91D1-4340-82D9-37D4D9481D87}" type="slidenum">
              <a:rPr lang="da-DK" smtClean="0"/>
              <a:t>2</a:t>
            </a:fld>
            <a:endParaRPr lang="da-D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
            </a:r>
            <a:br>
              <a:rPr lang="da-DK" dirty="0" smtClean="0"/>
            </a:br>
            <a:r>
              <a:rPr lang="da-DK" dirty="0" smtClean="0"/>
              <a:t>Praktikfagets </a:t>
            </a:r>
            <a:r>
              <a:rPr lang="da-DK" dirty="0"/>
              <a:t>rammer </a:t>
            </a:r>
            <a:br>
              <a:rPr lang="da-DK" dirty="0"/>
            </a:br>
            <a:endParaRPr lang="da-DK" dirty="0"/>
          </a:p>
        </p:txBody>
      </p:sp>
      <p:sp>
        <p:nvSpPr>
          <p:cNvPr id="3" name="Pladsholder til indhold 2"/>
          <p:cNvSpPr>
            <a:spLocks noGrp="1"/>
          </p:cNvSpPr>
          <p:nvPr>
            <p:ph idx="1"/>
          </p:nvPr>
        </p:nvSpPr>
        <p:spPr/>
        <p:txBody>
          <a:bodyPr/>
          <a:lstStyle/>
          <a:p>
            <a:r>
              <a:rPr lang="da-DK" sz="2000" dirty="0" smtClean="0"/>
              <a:t>Praktikfagets </a:t>
            </a:r>
            <a:r>
              <a:rPr lang="da-DK" sz="2000" i="1" dirty="0"/>
              <a:t>formål </a:t>
            </a:r>
            <a:r>
              <a:rPr lang="da-DK" sz="2000" dirty="0"/>
              <a:t>er ”..at skabe kobling mellem teori og praksis med henblik på, at den studerende erhverver teoretisk funderede praktiske færdigheder i at forberede, gennemføre og evaluere undervisningsforløb.” (§11) </a:t>
            </a:r>
            <a:endParaRPr lang="da-DK" sz="2000" dirty="0" smtClean="0"/>
          </a:p>
          <a:p>
            <a:endParaRPr lang="da-DK" sz="2000" dirty="0"/>
          </a:p>
          <a:p>
            <a:pPr lvl="1"/>
            <a:r>
              <a:rPr lang="da-DK" sz="2000" dirty="0"/>
              <a:t>Tre prøver i praktik – en med intern bedømmelse og to med ekstern </a:t>
            </a:r>
            <a:r>
              <a:rPr lang="da-DK" sz="2000" dirty="0" smtClean="0"/>
              <a:t>bedømmelse. </a:t>
            </a:r>
          </a:p>
          <a:p>
            <a:pPr lvl="1"/>
            <a:r>
              <a:rPr lang="da-DK" sz="2000" dirty="0" smtClean="0"/>
              <a:t>Intern </a:t>
            </a:r>
            <a:r>
              <a:rPr lang="da-DK" sz="2000" dirty="0"/>
              <a:t>prøve bedømmes af en praktiklærer og underviser udpeget af professionshøjskolen </a:t>
            </a:r>
          </a:p>
          <a:p>
            <a:pPr lvl="1"/>
            <a:r>
              <a:rPr lang="da-DK" sz="2000" dirty="0"/>
              <a:t>Eksterne prøver bedømmes af en praktiklærer, en underviser udpeget af professionshøjskolen og en ekstern </a:t>
            </a:r>
            <a:r>
              <a:rPr lang="da-DK" sz="2000" dirty="0" smtClean="0"/>
              <a:t>censor</a:t>
            </a:r>
          </a:p>
          <a:p>
            <a:pPr lvl="1"/>
            <a:r>
              <a:rPr lang="da-DK" sz="2000" dirty="0" smtClean="0"/>
              <a:t>Prøverne </a:t>
            </a:r>
            <a:r>
              <a:rPr lang="da-DK" sz="2000" dirty="0"/>
              <a:t>finder sted på praktikskolerne eller på </a:t>
            </a:r>
            <a:r>
              <a:rPr lang="da-DK" sz="2000" dirty="0" err="1"/>
              <a:t>uddannelses-institutionerne</a:t>
            </a:r>
            <a:r>
              <a:rPr lang="da-DK" sz="2000" dirty="0"/>
              <a:t> </a:t>
            </a:r>
          </a:p>
          <a:p>
            <a:r>
              <a:rPr lang="da-DK" sz="2000" dirty="0" smtClean="0"/>
              <a:t>	</a:t>
            </a:r>
            <a:r>
              <a:rPr lang="da-DK" sz="1400" dirty="0" smtClean="0"/>
              <a:t>(§19 i Bekendtgørelse om uddannelsen til professionsbachelor som lærer i folkeskolen)</a:t>
            </a:r>
            <a:endParaRPr lang="da-DK" sz="1400" dirty="0"/>
          </a:p>
        </p:txBody>
      </p:sp>
      <p:sp>
        <p:nvSpPr>
          <p:cNvPr id="4" name="Pladsholder til dato 3"/>
          <p:cNvSpPr>
            <a:spLocks noGrp="1"/>
          </p:cNvSpPr>
          <p:nvPr>
            <p:ph type="dt" sz="half" idx="10"/>
          </p:nvPr>
        </p:nvSpPr>
        <p:spPr/>
        <p:txBody>
          <a:bodyPr/>
          <a:lstStyle/>
          <a:p>
            <a:pPr>
              <a:defRPr/>
            </a:pPr>
            <a:r>
              <a:rPr lang="da-DK" alt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CE33C07A-1DB2-4ACE-AB2C-EA36D972B19C}" type="slidenum">
              <a:rPr lang="da-DK" smtClean="0"/>
              <a:t>3</a:t>
            </a:fld>
            <a:endParaRPr lang="da-DK" dirty="0"/>
          </a:p>
        </p:txBody>
      </p:sp>
    </p:spTree>
    <p:extLst>
      <p:ext uri="{BB962C8B-B14F-4D97-AF65-F5344CB8AC3E}">
        <p14:creationId xmlns:p14="http://schemas.microsoft.com/office/powerpoint/2010/main" val="4160346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Praktikeksamen</a:t>
            </a:r>
            <a:endParaRPr lang="da-DK" dirty="0"/>
          </a:p>
        </p:txBody>
      </p:sp>
      <p:sp>
        <p:nvSpPr>
          <p:cNvPr id="3" name="Pladsholder til indhold 2"/>
          <p:cNvSpPr>
            <a:spLocks noGrp="1"/>
          </p:cNvSpPr>
          <p:nvPr>
            <p:ph idx="1"/>
          </p:nvPr>
        </p:nvSpPr>
        <p:spPr/>
        <p:txBody>
          <a:bodyPr/>
          <a:lstStyle/>
          <a:p>
            <a:endParaRPr lang="da-DK" sz="1800" dirty="0"/>
          </a:p>
          <a:p>
            <a:pPr marL="285750" indent="-285750">
              <a:buFont typeface="Arial" panose="020B0604020202020204" pitchFamily="34" charset="0"/>
              <a:buChar char="•"/>
            </a:pPr>
            <a:r>
              <a:rPr lang="da-DK" sz="1800" dirty="0" smtClean="0"/>
              <a:t>En </a:t>
            </a:r>
            <a:r>
              <a:rPr lang="da-DK" sz="1800" dirty="0"/>
              <a:t>af de tre praktikprøver skal afholdes som </a:t>
            </a:r>
            <a:r>
              <a:rPr lang="da-DK" sz="1800" i="1" dirty="0"/>
              <a:t>gruppeprøve </a:t>
            </a:r>
            <a:endParaRPr lang="da-DK" sz="1800" dirty="0"/>
          </a:p>
          <a:p>
            <a:pPr marL="285750" indent="-285750">
              <a:buFont typeface="Arial" panose="020B0604020202020204" pitchFamily="34" charset="0"/>
              <a:buChar char="•"/>
            </a:pPr>
            <a:r>
              <a:rPr lang="da-DK" sz="1800" dirty="0"/>
              <a:t>Det skriftlige oplæg består af </a:t>
            </a:r>
            <a:r>
              <a:rPr lang="da-DK" sz="1800" i="1" dirty="0"/>
              <a:t>undersøgelsesspørgsmål </a:t>
            </a:r>
            <a:r>
              <a:rPr lang="da-DK" sz="1800" dirty="0"/>
              <a:t>formuleret af den studerende. Oplægget danner udgangspunkt for den mundtlige prøve og indgår i bedømmelsen. </a:t>
            </a:r>
          </a:p>
          <a:p>
            <a:pPr marL="285750" indent="-285750">
              <a:buFont typeface="Arial" panose="020B0604020202020204" pitchFamily="34" charset="0"/>
              <a:buChar char="•"/>
            </a:pPr>
            <a:r>
              <a:rPr lang="da-DK" sz="1800" dirty="0"/>
              <a:t>Som </a:t>
            </a:r>
            <a:r>
              <a:rPr lang="da-DK" sz="1800" i="1" dirty="0"/>
              <a:t>dokumentation </a:t>
            </a:r>
            <a:r>
              <a:rPr lang="da-DK" sz="1800" dirty="0"/>
              <a:t>af praktikforløbet </a:t>
            </a:r>
            <a:r>
              <a:rPr lang="da-DK" sz="1800" dirty="0" smtClean="0"/>
              <a:t>skal der </a:t>
            </a:r>
            <a:r>
              <a:rPr lang="da-DK" sz="1800" dirty="0"/>
              <a:t>også indgå forskellige medier i form af video-, billeder- eller lydoptagelser, som de studerende præsenterer ved prøven. </a:t>
            </a:r>
          </a:p>
          <a:p>
            <a:pPr marL="285750" indent="-285750">
              <a:buFont typeface="Arial" panose="020B0604020202020204" pitchFamily="34" charset="0"/>
              <a:buChar char="•"/>
            </a:pPr>
            <a:r>
              <a:rPr lang="da-DK" sz="1800" dirty="0"/>
              <a:t>Praktiklæreren </a:t>
            </a:r>
            <a:r>
              <a:rPr lang="da-DK" sz="1800" i="1" dirty="0"/>
              <a:t>behøver</a:t>
            </a:r>
            <a:r>
              <a:rPr lang="da-DK" sz="1800" dirty="0"/>
              <a:t> ikke være den lærer, som den/de studerende har haft i forbindelse med praktikforløbet på skolen. </a:t>
            </a:r>
            <a:endParaRPr lang="da-DK" sz="1800" dirty="0" smtClean="0"/>
          </a:p>
          <a:p>
            <a:pPr marL="285750" indent="-285750">
              <a:buFont typeface="Arial" panose="020B0604020202020204" pitchFamily="34" charset="0"/>
              <a:buChar char="•"/>
            </a:pPr>
            <a:r>
              <a:rPr lang="da-DK" sz="1800" dirty="0" smtClean="0"/>
              <a:t>Ved </a:t>
            </a:r>
            <a:r>
              <a:rPr lang="da-DK" sz="1800" dirty="0"/>
              <a:t>prøverne med ekstern censor indgår både praktiklæreren og underviseren fra professionshøjskolen som eksaminatorer. </a:t>
            </a:r>
            <a:endParaRPr lang="da-DK" sz="1800" dirty="0" smtClean="0"/>
          </a:p>
          <a:p>
            <a:pPr marL="285750" indent="-285750">
              <a:buFont typeface="Arial" panose="020B0604020202020204" pitchFamily="34" charset="0"/>
              <a:buChar char="•"/>
            </a:pPr>
            <a:r>
              <a:rPr lang="da-DK" sz="1800" dirty="0" smtClean="0"/>
              <a:t>Censor </a:t>
            </a:r>
            <a:r>
              <a:rPr lang="da-DK" sz="1800" dirty="0"/>
              <a:t>kan også efter aftale med praktiklærer og underviser indgå med spørgsmål under prøven. </a:t>
            </a:r>
          </a:p>
          <a:p>
            <a:endParaRPr lang="da-DK" sz="1800" dirty="0"/>
          </a:p>
          <a:p>
            <a:endParaRPr lang="da-DK" sz="1800"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FA82031A-EF8C-4C0F-83D8-4E7055BB2A14}" type="slidenum">
              <a:rPr lang="da-DK" smtClean="0"/>
              <a:t>4</a:t>
            </a:fld>
            <a:endParaRPr lang="da-DK" dirty="0"/>
          </a:p>
        </p:txBody>
      </p:sp>
    </p:spTree>
    <p:extLst>
      <p:ext uri="{BB962C8B-B14F-4D97-AF65-F5344CB8AC3E}">
        <p14:creationId xmlns:p14="http://schemas.microsoft.com/office/powerpoint/2010/main" val="4106268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Bedømmelsen</a:t>
            </a:r>
          </a:p>
        </p:txBody>
      </p:sp>
      <p:sp>
        <p:nvSpPr>
          <p:cNvPr id="3" name="Pladsholder til indhold 2"/>
          <p:cNvSpPr>
            <a:spLocks noGrp="1"/>
          </p:cNvSpPr>
          <p:nvPr>
            <p:ph idx="1"/>
          </p:nvPr>
        </p:nvSpPr>
        <p:spPr/>
        <p:txBody>
          <a:bodyPr/>
          <a:lstStyle/>
          <a:p>
            <a:pPr marL="0" lvl="1" indent="0">
              <a:buNone/>
            </a:pPr>
            <a:r>
              <a:rPr lang="da-DK" sz="1800" dirty="0" smtClean="0"/>
              <a:t>Ved </a:t>
            </a:r>
            <a:r>
              <a:rPr lang="da-DK" sz="1800" dirty="0"/>
              <a:t>prøverne bedømmes det, i hvilken grad </a:t>
            </a:r>
            <a:r>
              <a:rPr lang="da-DK" sz="1800" dirty="0">
                <a:solidFill>
                  <a:srgbClr val="FF0000"/>
                </a:solidFill>
              </a:rPr>
              <a:t>kompetencemålene for faget </a:t>
            </a:r>
            <a:r>
              <a:rPr lang="da-DK" sz="1800" dirty="0"/>
              <a:t>praktik er opfyldt. I vurderingen af i hvilken grad, den studerende har opfyldt kompetencemålene, indgår, at den studerende: </a:t>
            </a:r>
            <a:endParaRPr lang="da-DK" sz="1800" dirty="0" smtClean="0"/>
          </a:p>
          <a:p>
            <a:pPr marL="0" lvl="1" indent="0">
              <a:buNone/>
            </a:pPr>
            <a:endParaRPr lang="da-DK" sz="1800" dirty="0" smtClean="0"/>
          </a:p>
          <a:p>
            <a:pPr lvl="1"/>
            <a:r>
              <a:rPr lang="da-DK" sz="1800" dirty="0"/>
              <a:t>kan gøre rede for viden, færdigheder og grundlæggende processer </a:t>
            </a:r>
          </a:p>
          <a:p>
            <a:pPr lvl="1"/>
            <a:r>
              <a:rPr lang="da-DK" sz="1800" dirty="0"/>
              <a:t>kan fremstille sammenhænge og analysere kendte situationer og problemstillinger gennem anvendelse af tilegnet viden og færdigheder </a:t>
            </a:r>
            <a:r>
              <a:rPr lang="da-DK" sz="1800" dirty="0" smtClean="0"/>
              <a:t>og på </a:t>
            </a:r>
            <a:r>
              <a:rPr lang="da-DK" sz="1800" dirty="0"/>
              <a:t>den baggrund handle i pædagogisk praksis </a:t>
            </a:r>
          </a:p>
          <a:p>
            <a:pPr lvl="1"/>
            <a:r>
              <a:rPr lang="da-DK" sz="1800" dirty="0"/>
              <a:t>kan reflektere over og vurdere nye situationer og problemstillinger, som kræver selvstændige vurderinger og alternative måder at handle på i pædagogisk praksis. </a:t>
            </a:r>
          </a:p>
          <a:p>
            <a:pPr marL="0" lvl="1" indent="0">
              <a:buNone/>
            </a:pPr>
            <a:endParaRPr lang="da-DK" sz="1800" dirty="0"/>
          </a:p>
          <a:p>
            <a:r>
              <a:rPr lang="da-DK" sz="1800" dirty="0"/>
              <a:t>I øvrigt henvises til eksamensbekendtgørelsen (BEK nr. 1046 af 30/06/2016). </a:t>
            </a:r>
          </a:p>
          <a:p>
            <a:r>
              <a:rPr lang="da-DK" sz="1800" dirty="0"/>
              <a:t>Link </a:t>
            </a:r>
            <a:r>
              <a:rPr lang="da-DK" sz="1800" dirty="0">
                <a:hlinkClick r:id="rId3"/>
              </a:rPr>
              <a:t>https://</a:t>
            </a:r>
            <a:r>
              <a:rPr lang="da-DK" sz="1800" dirty="0" smtClean="0">
                <a:hlinkClick r:id="rId3"/>
              </a:rPr>
              <a:t>www.retsinformation.dk/Forms/R0710.aspx?id=184136</a:t>
            </a:r>
            <a:endParaRPr lang="da-DK" sz="1800" dirty="0" smtClean="0"/>
          </a:p>
          <a:p>
            <a:endParaRPr lang="da-DK" sz="1800"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FE9C1727-0501-4D11-ADF6-8E33906EFDC5}" type="slidenum">
              <a:rPr lang="da-DK" smtClean="0"/>
              <a:t>5</a:t>
            </a:fld>
            <a:endParaRPr lang="da-DK" dirty="0"/>
          </a:p>
        </p:txBody>
      </p:sp>
    </p:spTree>
    <p:extLst>
      <p:ext uri="{BB962C8B-B14F-4D97-AF65-F5344CB8AC3E}">
        <p14:creationId xmlns:p14="http://schemas.microsoft.com/office/powerpoint/2010/main" val="2443672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Bedømmelse</a:t>
            </a:r>
            <a:endParaRPr lang="da-DK" dirty="0"/>
          </a:p>
        </p:txBody>
      </p:sp>
      <p:sp>
        <p:nvSpPr>
          <p:cNvPr id="3" name="Pladsholder til indhold 2"/>
          <p:cNvSpPr>
            <a:spLocks noGrp="1"/>
          </p:cNvSpPr>
          <p:nvPr>
            <p:ph idx="1"/>
          </p:nvPr>
        </p:nvSpPr>
        <p:spPr/>
        <p:txBody>
          <a:bodyPr/>
          <a:lstStyle/>
          <a:p>
            <a:pPr eaLnBrk="0" hangingPunct="0">
              <a:spcBef>
                <a:spcPct val="30000"/>
              </a:spcBef>
              <a:defRPr/>
            </a:pPr>
            <a:r>
              <a:rPr lang="da-DK" kern="1200" dirty="0">
                <a:latin typeface="Arial" charset="0"/>
              </a:rPr>
              <a:t>Det </a:t>
            </a:r>
            <a:r>
              <a:rPr lang="da-DK" kern="1200" dirty="0" smtClean="0">
                <a:latin typeface="Arial" charset="0"/>
              </a:rPr>
              <a:t>er altså </a:t>
            </a:r>
            <a:r>
              <a:rPr lang="da-DK" kern="1200" dirty="0">
                <a:latin typeface="Arial" charset="0"/>
              </a:rPr>
              <a:t>i højere </a:t>
            </a:r>
            <a:r>
              <a:rPr lang="da-DK" kern="1200" dirty="0" smtClean="0">
                <a:latin typeface="Arial" charset="0"/>
              </a:rPr>
              <a:t>grad </a:t>
            </a:r>
            <a:r>
              <a:rPr lang="da-DK" kern="1200" dirty="0">
                <a:latin typeface="Arial" charset="0"/>
              </a:rPr>
              <a:t>evnen til at evaluere og reflektere over sin </a:t>
            </a:r>
            <a:r>
              <a:rPr lang="da-DK" kern="1200" dirty="0" smtClean="0">
                <a:latin typeface="Arial" charset="0"/>
              </a:rPr>
              <a:t>praksis </a:t>
            </a:r>
            <a:r>
              <a:rPr lang="da-DK" kern="1200" dirty="0">
                <a:latin typeface="Arial" charset="0"/>
              </a:rPr>
              <a:t>ud fra de tre kompetenceområder end den studerendes praktiske færdigheder i </a:t>
            </a:r>
            <a:r>
              <a:rPr lang="da-DK" kern="1200" dirty="0" smtClean="0">
                <a:latin typeface="Arial" charset="0"/>
              </a:rPr>
              <a:t>undervisningssituationen, </a:t>
            </a:r>
            <a:r>
              <a:rPr lang="da-DK" kern="1200" dirty="0">
                <a:latin typeface="Arial" charset="0"/>
              </a:rPr>
              <a:t>der prøves i. </a:t>
            </a:r>
            <a:endParaRPr lang="da-DK" kern="1200" dirty="0" smtClean="0">
              <a:latin typeface="Arial" charset="0"/>
            </a:endParaRPr>
          </a:p>
          <a:p>
            <a:pPr eaLnBrk="0" hangingPunct="0">
              <a:spcBef>
                <a:spcPct val="30000"/>
              </a:spcBef>
              <a:defRPr/>
            </a:pPr>
            <a:r>
              <a:rPr lang="da-DK" kern="1200" dirty="0" smtClean="0">
                <a:latin typeface="Arial" charset="0"/>
              </a:rPr>
              <a:t>Den </a:t>
            </a:r>
            <a:r>
              <a:rPr lang="da-DK" kern="1200" dirty="0">
                <a:latin typeface="Arial" charset="0"/>
              </a:rPr>
              <a:t>studerende kan </a:t>
            </a:r>
            <a:r>
              <a:rPr lang="da-DK" kern="1200" dirty="0" smtClean="0">
                <a:latin typeface="Arial" charset="0"/>
              </a:rPr>
              <a:t>have </a:t>
            </a:r>
            <a:r>
              <a:rPr lang="da-DK" kern="1200" dirty="0">
                <a:latin typeface="Arial" charset="0"/>
              </a:rPr>
              <a:t>klaret sig rigtig godt i praktikken, men mindre godt til </a:t>
            </a:r>
            <a:r>
              <a:rPr lang="da-DK" kern="1200" dirty="0" smtClean="0">
                <a:latin typeface="Arial" charset="0"/>
              </a:rPr>
              <a:t>prøven</a:t>
            </a:r>
            <a:r>
              <a:rPr lang="da-DK" kern="1200" dirty="0">
                <a:latin typeface="Arial" charset="0"/>
              </a:rPr>
              <a:t> </a:t>
            </a:r>
            <a:r>
              <a:rPr lang="da-DK" kern="1200" dirty="0" smtClean="0">
                <a:latin typeface="Arial" charset="0"/>
              </a:rPr>
              <a:t>– og omvendt. </a:t>
            </a:r>
            <a:endParaRPr lang="da-DK" dirty="0"/>
          </a:p>
          <a:p>
            <a:endParaRPr lang="da-DK" dirty="0"/>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a:p>
        </p:txBody>
      </p:sp>
      <p:sp>
        <p:nvSpPr>
          <p:cNvPr id="5" name="Pladsholder til diasnummer 4"/>
          <p:cNvSpPr>
            <a:spLocks noGrp="1"/>
          </p:cNvSpPr>
          <p:nvPr>
            <p:ph type="sldNum" sz="quarter" idx="12"/>
          </p:nvPr>
        </p:nvSpPr>
        <p:spPr/>
        <p:txBody>
          <a:bodyPr/>
          <a:lstStyle/>
          <a:p>
            <a:pPr>
              <a:defRPr/>
            </a:pPr>
            <a:fld id="{6BD033C4-B23D-48E5-AF73-422B3BBA4959}" type="slidenum">
              <a:rPr lang="da-DK" smtClean="0"/>
              <a:t>6</a:t>
            </a:fld>
            <a:endParaRPr lang="da-DK" dirty="0"/>
          </a:p>
        </p:txBody>
      </p:sp>
    </p:spTree>
    <p:extLst>
      <p:ext uri="{BB962C8B-B14F-4D97-AF65-F5344CB8AC3E}">
        <p14:creationId xmlns:p14="http://schemas.microsoft.com/office/powerpoint/2010/main" val="2649941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Bedømmelse - fortsat</a:t>
            </a:r>
            <a:endParaRPr lang="da-DK" dirty="0"/>
          </a:p>
        </p:txBody>
      </p:sp>
      <p:sp>
        <p:nvSpPr>
          <p:cNvPr id="3" name="Pladsholder til indhold 2"/>
          <p:cNvSpPr>
            <a:spLocks noGrp="1"/>
          </p:cNvSpPr>
          <p:nvPr>
            <p:ph idx="1"/>
          </p:nvPr>
        </p:nvSpPr>
        <p:spPr>
          <a:xfrm>
            <a:off x="251520" y="1196752"/>
            <a:ext cx="8229600" cy="4968875"/>
          </a:xfrm>
        </p:spPr>
        <p:txBody>
          <a:bodyPr/>
          <a:lstStyle/>
          <a:p>
            <a:pPr marL="342900" indent="-342900">
              <a:buFont typeface="Arial" panose="020B0604020202020204" pitchFamily="34" charset="0"/>
              <a:buChar char="•"/>
            </a:pPr>
            <a:r>
              <a:rPr lang="da-DK" sz="1800" dirty="0" smtClean="0"/>
              <a:t>Både </a:t>
            </a:r>
            <a:r>
              <a:rPr lang="da-DK" sz="1800" dirty="0"/>
              <a:t>praktiklærer, underviser og censor deltager i bedømmelsen af den/de studerendes </a:t>
            </a:r>
            <a:r>
              <a:rPr lang="da-DK" sz="1800" dirty="0" smtClean="0"/>
              <a:t>præstation </a:t>
            </a:r>
          </a:p>
          <a:p>
            <a:pPr marL="342900" indent="-342900">
              <a:buFont typeface="Arial" panose="020B0604020202020204" pitchFamily="34" charset="0"/>
              <a:buChar char="•"/>
            </a:pPr>
            <a:r>
              <a:rPr lang="da-DK" sz="1800" dirty="0" smtClean="0"/>
              <a:t>Karakteren </a:t>
            </a:r>
            <a:r>
              <a:rPr lang="da-DK" sz="1800" dirty="0"/>
              <a:t>fastsættes efter en drøftelse mellem </a:t>
            </a:r>
            <a:r>
              <a:rPr lang="da-DK" sz="1800" dirty="0" smtClean="0"/>
              <a:t>dem </a:t>
            </a:r>
          </a:p>
          <a:p>
            <a:pPr marL="342900" indent="-342900">
              <a:buFont typeface="Arial" panose="020B0604020202020204" pitchFamily="34" charset="0"/>
              <a:buChar char="•"/>
            </a:pPr>
            <a:r>
              <a:rPr lang="da-DK" sz="1800" dirty="0" smtClean="0"/>
              <a:t>Hvis </a:t>
            </a:r>
            <a:r>
              <a:rPr lang="da-DK" sz="1800" dirty="0"/>
              <a:t>censor og eksaminator ikke er enige om en fælles bedømmelse, giver de hver en karakter. Karakteren for prøven er gennemsnittet af disse karakterer afrundet til nærmeste karakter i karakterskalaen. Hvis gennemsnittet ligger midt imellem to karakterer, er den endelige karakter nærmeste højere karakter, hvis censor har givet den højeste karakter, og ellers den nærmeste lavere </a:t>
            </a:r>
            <a:r>
              <a:rPr lang="da-DK" sz="1800" dirty="0" smtClean="0"/>
              <a:t>karakter </a:t>
            </a:r>
          </a:p>
          <a:p>
            <a:pPr marL="342900" indent="-342900">
              <a:buFont typeface="Arial" panose="020B0604020202020204" pitchFamily="34" charset="0"/>
              <a:buChar char="•"/>
            </a:pPr>
            <a:r>
              <a:rPr lang="da-DK" sz="1800" dirty="0" smtClean="0"/>
              <a:t>Prøven </a:t>
            </a:r>
            <a:r>
              <a:rPr lang="da-DK" sz="1800" dirty="0"/>
              <a:t>skal bedømmes efter 7-trinsskalaen og ved uenighed om karakterfastsættelsen følges proceduren i </a:t>
            </a:r>
            <a:r>
              <a:rPr lang="da-DK" sz="1800" dirty="0" smtClean="0"/>
              <a:t>karakterbekendtgørelse</a:t>
            </a:r>
          </a:p>
          <a:p>
            <a:endParaRPr lang="da-DK" sz="1800" dirty="0" smtClean="0"/>
          </a:p>
          <a:p>
            <a:r>
              <a:rPr lang="da-DK" sz="1800" dirty="0" smtClean="0"/>
              <a:t>Link </a:t>
            </a:r>
            <a:r>
              <a:rPr lang="da-DK" sz="1800" dirty="0">
                <a:hlinkClick r:id="rId3"/>
              </a:rPr>
              <a:t>https://</a:t>
            </a:r>
            <a:r>
              <a:rPr lang="da-DK" sz="1800" dirty="0" smtClean="0">
                <a:hlinkClick r:id="rId3"/>
              </a:rPr>
              <a:t>www.retsinformation.dk/Forms/R0710.aspx?id=25308</a:t>
            </a:r>
            <a:endParaRPr lang="da-DK" sz="1800" dirty="0" smtClean="0"/>
          </a:p>
          <a:p>
            <a:r>
              <a:rPr lang="da-DK" sz="1800" dirty="0" smtClean="0"/>
              <a:t>I </a:t>
            </a:r>
            <a:r>
              <a:rPr lang="da-DK" sz="1800" dirty="0"/>
              <a:t>denne bekendtgørelse beskrives </a:t>
            </a:r>
            <a:r>
              <a:rPr lang="da-DK" sz="1800" dirty="0" smtClean="0"/>
              <a:t>også, </a:t>
            </a:r>
            <a:r>
              <a:rPr lang="da-DK" sz="1800" dirty="0"/>
              <a:t>hvad de enkelte karakterer dækker. </a:t>
            </a:r>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3AE0C98B-B8AF-4EB9-83C6-FD28C0CBCD46}" type="slidenum">
              <a:rPr lang="da-DK" smtClean="0"/>
              <a:t>7</a:t>
            </a:fld>
            <a:endParaRPr lang="da-DK" dirty="0"/>
          </a:p>
        </p:txBody>
      </p:sp>
    </p:spTree>
    <p:extLst>
      <p:ext uri="{BB962C8B-B14F-4D97-AF65-F5344CB8AC3E}">
        <p14:creationId xmlns:p14="http://schemas.microsoft.com/office/powerpoint/2010/main" val="2815593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
            </a:r>
            <a:br>
              <a:rPr lang="da-DK" dirty="0" smtClean="0"/>
            </a:br>
            <a:r>
              <a:rPr lang="da-DK" dirty="0" smtClean="0"/>
              <a:t>Den gode praktiklærer</a:t>
            </a:r>
            <a:r>
              <a:rPr lang="da-DK" dirty="0"/>
              <a:t/>
            </a:r>
            <a:br>
              <a:rPr lang="da-DK" dirty="0"/>
            </a:br>
            <a:endParaRPr lang="da-DK" dirty="0"/>
          </a:p>
        </p:txBody>
      </p:sp>
      <p:sp>
        <p:nvSpPr>
          <p:cNvPr id="3" name="Pladsholder til indhold 2"/>
          <p:cNvSpPr>
            <a:spLocks noGrp="1"/>
          </p:cNvSpPr>
          <p:nvPr>
            <p:ph idx="1"/>
          </p:nvPr>
        </p:nvSpPr>
        <p:spPr/>
        <p:txBody>
          <a:bodyPr/>
          <a:lstStyle/>
          <a:p>
            <a:r>
              <a:rPr lang="da-DK" sz="1400" dirty="0" smtClean="0"/>
              <a:t>Da </a:t>
            </a:r>
            <a:r>
              <a:rPr lang="da-DK" sz="1400" dirty="0"/>
              <a:t>praktiklæreren skal fungere som både læreruddanner og rollemodel for kommende kollegaer er beskrivelsen af ”den gode praktiklærer” i vidt omfang beskrivelsen af ”den gode lærer”. </a:t>
            </a:r>
            <a:endParaRPr lang="da-DK" sz="1400" dirty="0" smtClean="0"/>
          </a:p>
          <a:p>
            <a:r>
              <a:rPr lang="da-DK" sz="1400" dirty="0" smtClean="0"/>
              <a:t>Der </a:t>
            </a:r>
            <a:r>
              <a:rPr lang="da-DK" sz="1400" dirty="0"/>
              <a:t>knytter sig dog derudover </a:t>
            </a:r>
            <a:r>
              <a:rPr lang="da-DK" sz="1400" dirty="0" smtClean="0"/>
              <a:t>nogle </a:t>
            </a:r>
            <a:r>
              <a:rPr lang="da-DK" sz="1400" dirty="0"/>
              <a:t>forventninger til ”den gode praktiklærer</a:t>
            </a:r>
            <a:r>
              <a:rPr lang="da-DK" sz="1400" dirty="0" smtClean="0"/>
              <a:t>”:</a:t>
            </a:r>
          </a:p>
          <a:p>
            <a:endParaRPr lang="da-DK" sz="1400" dirty="0"/>
          </a:p>
          <a:p>
            <a:pPr marL="285750" lvl="0" indent="-285750">
              <a:buFont typeface="Arial" panose="020B0604020202020204" pitchFamily="34" charset="0"/>
              <a:buChar char="•"/>
            </a:pPr>
            <a:r>
              <a:rPr lang="da-DK" sz="1600" dirty="0"/>
              <a:t>Er sikker i sit fag og kan stille sin viden til rådighed for de studerende</a:t>
            </a:r>
          </a:p>
          <a:p>
            <a:pPr marL="285750" lvl="0" indent="-285750">
              <a:buFont typeface="Arial" panose="020B0604020202020204" pitchFamily="34" charset="0"/>
              <a:buChar char="•"/>
            </a:pPr>
            <a:r>
              <a:rPr lang="da-DK" sz="1600" dirty="0"/>
              <a:t>Kan reflektere med de studerende over sammenhængen mellem teori og praksis på væsentlige områder </a:t>
            </a:r>
            <a:r>
              <a:rPr lang="da-DK" sz="1600" dirty="0" smtClean="0"/>
              <a:t>i f.eks</a:t>
            </a:r>
            <a:r>
              <a:rPr lang="da-DK" sz="1600" dirty="0"/>
              <a:t>. klasseledelse, didaktik og </a:t>
            </a:r>
            <a:r>
              <a:rPr lang="da-DK" sz="1600" dirty="0" err="1"/>
              <a:t>relationsarbejde</a:t>
            </a:r>
            <a:endParaRPr lang="da-DK" sz="1600" dirty="0"/>
          </a:p>
          <a:p>
            <a:pPr marL="285750" lvl="0" indent="-285750">
              <a:buFont typeface="Arial" panose="020B0604020202020204" pitchFamily="34" charset="0"/>
              <a:buChar char="•"/>
            </a:pPr>
            <a:r>
              <a:rPr lang="da-DK" sz="1600" dirty="0"/>
              <a:t>Kan give de studerende indblik i arbejdet med at målsætte, planlægge, gennemføre og evaluere undervisning </a:t>
            </a:r>
          </a:p>
          <a:p>
            <a:pPr marL="285750" lvl="0" indent="-285750">
              <a:buFont typeface="Arial" panose="020B0604020202020204" pitchFamily="34" charset="0"/>
              <a:buChar char="•"/>
            </a:pPr>
            <a:r>
              <a:rPr lang="da-DK" sz="1600" dirty="0"/>
              <a:t>Stiller sin viden og erfaring til rådighed for de studerende </a:t>
            </a:r>
          </a:p>
          <a:p>
            <a:pPr marL="285750" lvl="0" indent="-285750">
              <a:buFont typeface="Arial" panose="020B0604020202020204" pitchFamily="34" charset="0"/>
              <a:buChar char="•"/>
            </a:pPr>
            <a:r>
              <a:rPr lang="da-DK" sz="1600" dirty="0"/>
              <a:t>Kan rammesætte og styre praktikvejledning</a:t>
            </a:r>
          </a:p>
          <a:p>
            <a:pPr marL="285750" lvl="0" indent="-285750">
              <a:buFont typeface="Arial" panose="020B0604020202020204" pitchFamily="34" charset="0"/>
              <a:buChar char="•"/>
            </a:pPr>
            <a:r>
              <a:rPr lang="da-DK" sz="1600" dirty="0"/>
              <a:t>Kan analysere og vurdere både egen og studerendes undervisningspraksis</a:t>
            </a:r>
          </a:p>
          <a:p>
            <a:pPr marL="285750" lvl="0" indent="-285750">
              <a:buFont typeface="Arial" panose="020B0604020202020204" pitchFamily="34" charset="0"/>
              <a:buChar char="•"/>
            </a:pPr>
            <a:r>
              <a:rPr lang="da-DK" sz="1600" dirty="0"/>
              <a:t>Kan vejlede, guide, rådgive, bedømme og observere studerende - og give kvalificeret </a:t>
            </a:r>
            <a:r>
              <a:rPr lang="da-DK" sz="1600" dirty="0" err="1"/>
              <a:t>feed-back</a:t>
            </a:r>
            <a:endParaRPr lang="da-DK" sz="1600" dirty="0"/>
          </a:p>
          <a:p>
            <a:pPr marL="285750" lvl="0" indent="-285750">
              <a:buFont typeface="Arial" panose="020B0604020202020204" pitchFamily="34" charset="0"/>
              <a:buChar char="•"/>
            </a:pPr>
            <a:r>
              <a:rPr lang="da-DK" sz="1600" dirty="0"/>
              <a:t>Har et ønske om at være praktiklærer og er åben overfor de studerendes input </a:t>
            </a:r>
          </a:p>
          <a:p>
            <a:pPr marL="285750" lvl="0" indent="-285750">
              <a:buFont typeface="Arial" panose="020B0604020202020204" pitchFamily="34" charset="0"/>
              <a:buChar char="•"/>
            </a:pPr>
            <a:r>
              <a:rPr lang="da-DK" sz="1600" dirty="0"/>
              <a:t>Har kendskab til kompetenceområderne i læreruddannelsesfaget praktik</a:t>
            </a:r>
          </a:p>
          <a:p>
            <a:pPr marL="285750" lvl="0" indent="-285750">
              <a:buFont typeface="Arial" panose="020B0604020202020204" pitchFamily="34" charset="0"/>
              <a:buChar char="•"/>
            </a:pPr>
            <a:r>
              <a:rPr lang="da-DK" sz="1600" dirty="0"/>
              <a:t>Er uddannet praktikvejleder</a:t>
            </a:r>
          </a:p>
          <a:p>
            <a:r>
              <a:rPr lang="da-DK" sz="1400" dirty="0"/>
              <a:t> </a:t>
            </a:r>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06AB2D64-DA2F-4553-AAE8-53F07D8BB7B7}" type="slidenum">
              <a:rPr lang="da-DK" smtClean="0"/>
              <a:t>8</a:t>
            </a:fld>
            <a:endParaRPr lang="da-DK" dirty="0"/>
          </a:p>
        </p:txBody>
      </p:sp>
    </p:spTree>
    <p:extLst>
      <p:ext uri="{BB962C8B-B14F-4D97-AF65-F5344CB8AC3E}">
        <p14:creationId xmlns:p14="http://schemas.microsoft.com/office/powerpoint/2010/main" val="1922087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4000" dirty="0" smtClean="0"/>
              <a:t>Praktiklæreren som eksaminator</a:t>
            </a:r>
            <a:endParaRPr lang="da-DK" sz="4000" dirty="0"/>
          </a:p>
        </p:txBody>
      </p:sp>
      <p:sp>
        <p:nvSpPr>
          <p:cNvPr id="3" name="Pladsholder til indhold 2"/>
          <p:cNvSpPr>
            <a:spLocks noGrp="1"/>
          </p:cNvSpPr>
          <p:nvPr>
            <p:ph idx="1"/>
          </p:nvPr>
        </p:nvSpPr>
        <p:spPr/>
        <p:txBody>
          <a:bodyPr/>
          <a:lstStyle/>
          <a:p>
            <a:r>
              <a:rPr lang="da-DK" sz="1800" dirty="0" smtClean="0"/>
              <a:t>Krav </a:t>
            </a:r>
            <a:r>
              <a:rPr lang="da-DK" sz="1800" dirty="0"/>
              <a:t>til praktiklæreren i forbindelse med at indgå i bedømmelsen af den studerendes præstationer ved eksamen i praktik: </a:t>
            </a:r>
            <a:endParaRPr lang="da-DK" sz="1800" dirty="0" smtClean="0"/>
          </a:p>
          <a:p>
            <a:endParaRPr lang="da-DK" sz="1800" dirty="0"/>
          </a:p>
          <a:p>
            <a:pPr marL="285750" lvl="0" indent="-285750">
              <a:buFont typeface="Arial" panose="020B0604020202020204" pitchFamily="34" charset="0"/>
              <a:buChar char="•"/>
            </a:pPr>
            <a:r>
              <a:rPr lang="da-DK" sz="1800" dirty="0"/>
              <a:t>Kendskab både i teori og praksis til kompetencemålene for faget praktik på de tre niveauer</a:t>
            </a:r>
          </a:p>
          <a:p>
            <a:pPr marL="285750" lvl="0" indent="-285750">
              <a:buFont typeface="Arial" panose="020B0604020202020204" pitchFamily="34" charset="0"/>
              <a:buChar char="•"/>
            </a:pPr>
            <a:r>
              <a:rPr lang="da-DK" sz="1800" dirty="0"/>
              <a:t>Kendskab til vurderingsgrundlaget for praktikprøverne, herunder karakterskalaen og progressionen på de 3 niveauer</a:t>
            </a:r>
          </a:p>
          <a:p>
            <a:pPr marL="285750" lvl="0" indent="-285750">
              <a:buFont typeface="Arial" panose="020B0604020202020204" pitchFamily="34" charset="0"/>
              <a:buChar char="•"/>
            </a:pPr>
            <a:r>
              <a:rPr lang="da-DK" sz="1800" dirty="0"/>
              <a:t>Kunne læse, drøfte og vurdere de studerendes praktiksynopser </a:t>
            </a:r>
          </a:p>
          <a:p>
            <a:pPr marL="285750" indent="-285750">
              <a:buFont typeface="Arial" panose="020B0604020202020204" pitchFamily="34" charset="0"/>
              <a:buChar char="•"/>
            </a:pPr>
            <a:r>
              <a:rPr lang="da-DK" sz="1800" dirty="0"/>
              <a:t>Kendskab til (noget af) den teori der indgår i den studerendes synopse, er en fordel</a:t>
            </a:r>
          </a:p>
          <a:p>
            <a:pPr marL="285750" lvl="0" indent="-285750">
              <a:buFont typeface="Arial" panose="020B0604020202020204" pitchFamily="34" charset="0"/>
              <a:buChar char="•"/>
            </a:pPr>
            <a:r>
              <a:rPr lang="da-DK" sz="1800" dirty="0" smtClean="0"/>
              <a:t>Kendskab </a:t>
            </a:r>
            <a:r>
              <a:rPr lang="da-DK" sz="1800" dirty="0"/>
              <a:t>til det samlede regelgrundlag for læreruddannelsesfaget praktik</a:t>
            </a:r>
          </a:p>
          <a:p>
            <a:r>
              <a:rPr lang="da-DK" sz="1800" dirty="0"/>
              <a:t> </a:t>
            </a:r>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7" name="Pladsholder til diasnummer 6"/>
          <p:cNvSpPr>
            <a:spLocks noGrp="1"/>
          </p:cNvSpPr>
          <p:nvPr>
            <p:ph type="sldNum" sz="quarter" idx="12"/>
          </p:nvPr>
        </p:nvSpPr>
        <p:spPr/>
        <p:txBody>
          <a:bodyPr/>
          <a:lstStyle/>
          <a:p>
            <a:pPr>
              <a:defRPr/>
            </a:pPr>
            <a:fld id="{B413E92D-3C4A-44B3-B963-C737A0494E24}" type="slidenum">
              <a:rPr lang="da-DK" smtClean="0"/>
              <a:t>9</a:t>
            </a:fld>
            <a:endParaRPr lang="da-DK" dirty="0"/>
          </a:p>
        </p:txBody>
      </p:sp>
    </p:spTree>
    <p:extLst>
      <p:ext uri="{BB962C8B-B14F-4D97-AF65-F5344CB8AC3E}">
        <p14:creationId xmlns:p14="http://schemas.microsoft.com/office/powerpoint/2010/main" val="1900861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Praktiklærerudannelse</a:t>
            </a:r>
            <a:endParaRPr lang="da-DK" dirty="0"/>
          </a:p>
        </p:txBody>
      </p:sp>
      <p:sp>
        <p:nvSpPr>
          <p:cNvPr id="3" name="Pladsholder til indhold 2"/>
          <p:cNvSpPr>
            <a:spLocks noGrp="1"/>
          </p:cNvSpPr>
          <p:nvPr>
            <p:ph idx="1"/>
          </p:nvPr>
        </p:nvSpPr>
        <p:spPr/>
        <p:txBody>
          <a:bodyPr/>
          <a:lstStyle/>
          <a:p>
            <a:pPr marL="457200" lvl="0" indent="-457200">
              <a:buFont typeface="Arial" panose="020B0604020202020204" pitchFamily="34" charset="0"/>
              <a:buChar char="•"/>
            </a:pPr>
            <a:r>
              <a:rPr lang="da-DK" sz="2800" dirty="0" smtClean="0"/>
              <a:t>Et mål at alle </a:t>
            </a:r>
            <a:r>
              <a:rPr lang="da-DK" sz="2800" dirty="0"/>
              <a:t>praktikskoler har mindst én uddannet praktiklærer inden udgangen af </a:t>
            </a:r>
            <a:r>
              <a:rPr lang="da-DK" sz="2800" dirty="0" smtClean="0"/>
              <a:t>2014 </a:t>
            </a:r>
            <a:r>
              <a:rPr lang="da-DK" sz="1600" dirty="0" smtClean="0"/>
              <a:t>(ved indførelse af den ny læreruddannelse i 2013)</a:t>
            </a:r>
          </a:p>
          <a:p>
            <a:pPr marL="457200" lvl="0" indent="-457200">
              <a:buFont typeface="Arial" panose="020B0604020202020204" pitchFamily="34" charset="0"/>
              <a:buChar char="•"/>
            </a:pPr>
            <a:r>
              <a:rPr lang="da-DK" sz="2800" dirty="0" smtClean="0"/>
              <a:t>Kommunerne har fået penge til dette</a:t>
            </a:r>
          </a:p>
          <a:p>
            <a:pPr marL="457200" lvl="0" indent="-457200">
              <a:buFont typeface="Arial" panose="020B0604020202020204" pitchFamily="34" charset="0"/>
              <a:buChar char="•"/>
            </a:pPr>
            <a:r>
              <a:rPr lang="da-DK" sz="2800" dirty="0" smtClean="0"/>
              <a:t>Det er et fakta, at det stadig halter med at få dette gennemført på alle skoler</a:t>
            </a:r>
          </a:p>
          <a:p>
            <a:pPr marL="457200" lvl="0" indent="-457200">
              <a:buFont typeface="Arial" panose="020B0604020202020204" pitchFamily="34" charset="0"/>
              <a:buChar char="•"/>
            </a:pPr>
            <a:r>
              <a:rPr lang="da-DK" sz="2800" dirty="0" smtClean="0"/>
              <a:t>modulet praktikvejleder </a:t>
            </a:r>
            <a:r>
              <a:rPr lang="da-DK" sz="2800" dirty="0"/>
              <a:t>til læreruddannelsen </a:t>
            </a:r>
            <a:r>
              <a:rPr lang="da-DK" sz="2800" dirty="0" smtClean="0"/>
              <a:t>udbydes på de fleste professionshøjskoler</a:t>
            </a:r>
          </a:p>
          <a:p>
            <a:pPr marL="457200" lvl="0" indent="-457200">
              <a:buFont typeface="Arial" panose="020B0604020202020204" pitchFamily="34" charset="0"/>
              <a:buChar char="•"/>
            </a:pPr>
            <a:r>
              <a:rPr lang="da-DK" sz="2800" dirty="0" smtClean="0"/>
              <a:t>Der er behov for et kompetenceløft!</a:t>
            </a:r>
            <a:endParaRPr lang="da-DK" sz="2800" dirty="0"/>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a:p>
        </p:txBody>
      </p:sp>
      <p:sp>
        <p:nvSpPr>
          <p:cNvPr id="5" name="Pladsholder til diasnummer 4"/>
          <p:cNvSpPr>
            <a:spLocks noGrp="1"/>
          </p:cNvSpPr>
          <p:nvPr>
            <p:ph type="sldNum" sz="quarter" idx="12"/>
          </p:nvPr>
        </p:nvSpPr>
        <p:spPr/>
        <p:txBody>
          <a:bodyPr/>
          <a:lstStyle/>
          <a:p>
            <a:pPr>
              <a:defRPr/>
            </a:pPr>
            <a:fld id="{0A951D09-8602-48C7-A253-639B04D1F76B}" type="slidenum">
              <a:rPr lang="da-DK" smtClean="0"/>
              <a:t>10</a:t>
            </a:fld>
            <a:endParaRPr lang="da-DK" dirty="0"/>
          </a:p>
        </p:txBody>
      </p:sp>
    </p:spTree>
    <p:extLst>
      <p:ext uri="{BB962C8B-B14F-4D97-AF65-F5344CB8AC3E}">
        <p14:creationId xmlns:p14="http://schemas.microsoft.com/office/powerpoint/2010/main" val="1067445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55313" y="1268413"/>
            <a:ext cx="3455600" cy="496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ladsholder til diasnummer 4"/>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2603396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Eksamensforløbet</a:t>
            </a:r>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8313" y="1682298"/>
            <a:ext cx="8229600" cy="4141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ladsholder til diasnummer 4"/>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17050439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dirty="0"/>
              <a:t>Udvalg af kommentarer til eksamensforløbet</a:t>
            </a:r>
          </a:p>
        </p:txBody>
      </p:sp>
      <p:sp>
        <p:nvSpPr>
          <p:cNvPr id="3" name="Pladsholder til indhold 2"/>
          <p:cNvSpPr>
            <a:spLocks noGrp="1"/>
          </p:cNvSpPr>
          <p:nvPr>
            <p:ph idx="1"/>
          </p:nvPr>
        </p:nvSpPr>
        <p:spPr/>
        <p:txBody>
          <a:bodyPr/>
          <a:lstStyle/>
          <a:p>
            <a:pPr lvl="1"/>
            <a:r>
              <a:rPr lang="da-DK" sz="1800" dirty="0" smtClean="0"/>
              <a:t>Kompetencemålsprøverne </a:t>
            </a:r>
            <a:r>
              <a:rPr lang="da-DK" sz="1800" dirty="0"/>
              <a:t>er en fantastisk opkvalificering af praktikken og et enestående forum, hvor praksis forbindes med teori</a:t>
            </a:r>
            <a:r>
              <a:rPr lang="da-DK" sz="1800" dirty="0" smtClean="0"/>
              <a:t>.</a:t>
            </a:r>
          </a:p>
          <a:p>
            <a:pPr marL="533400" lvl="1" indent="0">
              <a:buNone/>
            </a:pPr>
            <a:r>
              <a:rPr lang="da-DK" sz="1800" dirty="0" smtClean="0"/>
              <a:t> </a:t>
            </a:r>
            <a:endParaRPr lang="da-DK" sz="1800" dirty="0"/>
          </a:p>
          <a:p>
            <a:pPr lvl="1"/>
            <a:r>
              <a:rPr lang="da-DK" sz="1800" dirty="0"/>
              <a:t>Det har givet et kvalitetsløft af praktikken, at der nu afsluttes med en kompetencemålsprøve. Størstedelen af de studerende er gode til at koble teori til praksis og er i det hele taget meget reflekterende </a:t>
            </a:r>
            <a:r>
              <a:rPr lang="da-DK" sz="1800" dirty="0" err="1"/>
              <a:t>ifht</a:t>
            </a:r>
            <a:r>
              <a:rPr lang="da-DK" sz="1800" dirty="0"/>
              <a:t> egen praksis. </a:t>
            </a:r>
          </a:p>
          <a:p>
            <a:pPr marL="533400" lvl="1" indent="0">
              <a:buNone/>
            </a:pPr>
            <a:endParaRPr lang="da-DK" sz="1800" dirty="0"/>
          </a:p>
          <a:p>
            <a:pPr lvl="1"/>
            <a:r>
              <a:rPr lang="da-DK" sz="1800" dirty="0" smtClean="0"/>
              <a:t>Jeg </a:t>
            </a:r>
            <a:r>
              <a:rPr lang="da-DK" sz="1800" dirty="0"/>
              <a:t>synes det var lidt uheldigt, at nogle af praktiklærerne ikke førte op til prøve, men lader den praktikansvarlige koordinator overtage eksaminationen. </a:t>
            </a:r>
            <a:endParaRPr lang="da-DK" sz="1800" dirty="0" smtClean="0"/>
          </a:p>
          <a:p>
            <a:pPr lvl="1"/>
            <a:endParaRPr lang="da-DK" sz="1800" dirty="0"/>
          </a:p>
          <a:p>
            <a:pPr lvl="1"/>
            <a:r>
              <a:rPr lang="da-DK" sz="1800" dirty="0"/>
              <a:t>Det er stadig så ny en eksamensform, at der opstår tvivl undervejs omkring praktiklærerens rolle ved eksamen. </a:t>
            </a:r>
          </a:p>
          <a:p>
            <a:pPr lvl="1"/>
            <a:endParaRPr lang="da-DK" sz="1800" dirty="0"/>
          </a:p>
          <a:p>
            <a:endParaRPr lang="da-DK" sz="1800"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165085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Samspillet ved praktikeksamen</a:t>
            </a:r>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1556792"/>
            <a:ext cx="8229600" cy="4395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ladsholder til diasnummer 4"/>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1704581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dirty="0"/>
              <a:t>Udvalgte kommentarer til samspillet</a:t>
            </a:r>
          </a:p>
        </p:txBody>
      </p:sp>
      <p:sp>
        <p:nvSpPr>
          <p:cNvPr id="3" name="Pladsholder til indhold 2"/>
          <p:cNvSpPr>
            <a:spLocks noGrp="1"/>
          </p:cNvSpPr>
          <p:nvPr>
            <p:ph idx="1"/>
          </p:nvPr>
        </p:nvSpPr>
        <p:spPr/>
        <p:txBody>
          <a:bodyPr/>
          <a:lstStyle/>
          <a:p>
            <a:pPr lvl="1"/>
            <a:r>
              <a:rPr lang="da-DK" sz="1800" dirty="0" smtClean="0"/>
              <a:t>Praktiklæreren </a:t>
            </a:r>
            <a:r>
              <a:rPr lang="da-DK" sz="1800" dirty="0"/>
              <a:t>var ved en af eksaminerne ikke klar på sin rolle som eksaminator </a:t>
            </a:r>
          </a:p>
          <a:p>
            <a:pPr marL="533400" lvl="1" indent="0">
              <a:buNone/>
            </a:pPr>
            <a:endParaRPr lang="da-DK" sz="1800" dirty="0"/>
          </a:p>
          <a:p>
            <a:pPr lvl="1"/>
            <a:r>
              <a:rPr lang="da-DK" sz="1800" dirty="0" smtClean="0"/>
              <a:t>Efter </a:t>
            </a:r>
            <a:r>
              <a:rPr lang="da-DK" sz="1800" dirty="0"/>
              <a:t>afholdelse af eksaminationen havde vi en diskussion af praktiklærernes rolle. I to tilfælde forsøgte disse at inddrage praktikken i bedømmelsen. Det skal måske fremhæves i bekendtgørelsen, hvad praktiklærernes opgave i eksaminationen er. En praktiklærer foreslog, at der skulle gives en karakter for praktikken og en karakter for eksamen. </a:t>
            </a:r>
            <a:endParaRPr lang="da-DK" sz="1800" dirty="0" smtClean="0"/>
          </a:p>
          <a:p>
            <a:pPr lvl="1"/>
            <a:endParaRPr lang="da-DK" sz="1800" dirty="0"/>
          </a:p>
          <a:p>
            <a:pPr lvl="1"/>
            <a:r>
              <a:rPr lang="da-DK" sz="1800" dirty="0"/>
              <a:t>Der er stor forskel på eksaminatorer, især </a:t>
            </a:r>
            <a:r>
              <a:rPr lang="da-DK" sz="1800" dirty="0" smtClean="0"/>
              <a:t>dem </a:t>
            </a:r>
            <a:r>
              <a:rPr lang="da-DK" sz="1800" dirty="0"/>
              <a:t>fra skolerne. Det kan være vanskeligt for praktiklæreren at skifte rolle fra vejleder og "forbillede" til at være bedømmer. Der kan være en tendens til at blande vurdering af studerendes praksisformåen sammen med opgaven og den mundtlige del. </a:t>
            </a:r>
          </a:p>
          <a:p>
            <a:pPr lvl="1"/>
            <a:endParaRPr lang="da-DK" dirty="0"/>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29199364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pPr marL="457200" indent="-457200">
              <a:buFont typeface="Arial" panose="020B0604020202020204" pitchFamily="34" charset="0"/>
              <a:buChar char="•"/>
            </a:pPr>
            <a:r>
              <a:rPr lang="da-DK" sz="2800" dirty="0" smtClean="0"/>
              <a:t>Gruppeeksamen </a:t>
            </a:r>
            <a:r>
              <a:rPr lang="da-DK" sz="2800" dirty="0"/>
              <a:t>fungerer fint, men ordningen om at de studerendes praktiklærer </a:t>
            </a:r>
            <a:r>
              <a:rPr lang="da-DK" sz="2800" dirty="0" smtClean="0"/>
              <a:t>deltager </a:t>
            </a:r>
            <a:r>
              <a:rPr lang="da-DK" sz="2800" dirty="0"/>
              <a:t>fungerer ikke godt. </a:t>
            </a:r>
            <a:endParaRPr lang="da-DK" sz="2800" dirty="0" smtClean="0"/>
          </a:p>
          <a:p>
            <a:pPr marL="457200" indent="-457200">
              <a:buFont typeface="Arial" panose="020B0604020202020204" pitchFamily="34" charset="0"/>
              <a:buChar char="•"/>
            </a:pPr>
            <a:r>
              <a:rPr lang="da-DK" sz="2800" dirty="0" smtClean="0"/>
              <a:t>Kun ca. 1/4 </a:t>
            </a:r>
            <a:r>
              <a:rPr lang="da-DK" sz="2800" dirty="0"/>
              <a:t>del af praktiklærerne indgik i eksamenssamtalen og den efterfølgende votering. </a:t>
            </a:r>
          </a:p>
          <a:p>
            <a:pPr marL="457200" indent="-457200">
              <a:buFont typeface="Arial" panose="020B0604020202020204" pitchFamily="34" charset="0"/>
              <a:buChar char="•"/>
            </a:pPr>
            <a:r>
              <a:rPr lang="da-DK" sz="2800" smtClean="0"/>
              <a:t>Praktiklærerne </a:t>
            </a:r>
            <a:r>
              <a:rPr lang="da-DK" sz="2800" dirty="0" smtClean="0"/>
              <a:t>synes </a:t>
            </a:r>
            <a:r>
              <a:rPr lang="da-DK" sz="2800" dirty="0"/>
              <a:t>usikre og uklare på deres rolle i eksamenssituationen, og erfaringer og kendskab til de studerende på godt og ondt synes ikke at være en fordel, nærmest det modsatte. </a:t>
            </a:r>
          </a:p>
          <a:p>
            <a:endParaRPr lang="da-DK" dirty="0"/>
          </a:p>
          <a:p>
            <a:endParaRPr lang="da-DK" dirty="0"/>
          </a:p>
        </p:txBody>
      </p:sp>
      <p:sp>
        <p:nvSpPr>
          <p:cNvPr id="4" name="Pladsholder til dato 3"/>
          <p:cNvSpPr>
            <a:spLocks noGrp="1"/>
          </p:cNvSpPr>
          <p:nvPr>
            <p:ph type="dt" sz="half" idx="10"/>
          </p:nvPr>
        </p:nvSpPr>
        <p:spPr/>
        <p:txBody>
          <a:bodyPr/>
          <a:lstStyle/>
          <a:p>
            <a:pPr>
              <a:defRPr/>
            </a:pPr>
            <a:r>
              <a:rPr lang="da-DK" smtClean="0"/>
              <a:t>April 2017</a:t>
            </a:r>
            <a:endParaRPr lang="da-DK"/>
          </a:p>
        </p:txBody>
      </p:sp>
      <p:sp>
        <p:nvSpPr>
          <p:cNvPr id="5" name="Pladsholder til diasnummer 4"/>
          <p:cNvSpPr>
            <a:spLocks noGrp="1"/>
          </p:cNvSpPr>
          <p:nvPr>
            <p:ph type="sldNum" sz="quarter" idx="12"/>
          </p:nvPr>
        </p:nvSpPr>
        <p:spPr/>
        <p:txBody>
          <a:bodyPr/>
          <a:lstStyle/>
          <a:p>
            <a:pPr>
              <a:defRPr/>
            </a:pPr>
            <a:fld id="{C4538A84-4ED9-432D-BFEF-0DE717EB5201}" type="slidenum">
              <a:rPr lang="da-DK" smtClean="0"/>
              <a:t>16</a:t>
            </a:fld>
            <a:endParaRPr lang="da-DK" dirty="0"/>
          </a:p>
        </p:txBody>
      </p:sp>
    </p:spTree>
    <p:extLst>
      <p:ext uri="{BB962C8B-B14F-4D97-AF65-F5344CB8AC3E}">
        <p14:creationId xmlns:p14="http://schemas.microsoft.com/office/powerpoint/2010/main" val="3979058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Censorformandens konklusion</a:t>
            </a:r>
            <a:endParaRPr lang="da-DK" dirty="0"/>
          </a:p>
        </p:txBody>
      </p:sp>
      <p:sp>
        <p:nvSpPr>
          <p:cNvPr id="3" name="Pladsholder til indhold 2"/>
          <p:cNvSpPr>
            <a:spLocks noGrp="1"/>
          </p:cNvSpPr>
          <p:nvPr>
            <p:ph idx="1"/>
          </p:nvPr>
        </p:nvSpPr>
        <p:spPr/>
        <p:txBody>
          <a:bodyPr/>
          <a:lstStyle/>
          <a:p>
            <a:r>
              <a:rPr lang="da-DK" sz="1600" dirty="0" smtClean="0"/>
              <a:t>Uddrag: </a:t>
            </a:r>
          </a:p>
          <a:p>
            <a:r>
              <a:rPr lang="da-DK" sz="1600" dirty="0" smtClean="0"/>
              <a:t>De </a:t>
            </a:r>
            <a:r>
              <a:rPr lang="da-DK" sz="1600" dirty="0"/>
              <a:t>studerende klarer sig forsat godt ved de nye prøveformer i praktik og censorkorpset giver generelt udtryk for tilfredshed med gennemførelsen af prøveforløbene, samspillet mellem </a:t>
            </a:r>
            <a:r>
              <a:rPr lang="da-DK" sz="1600" dirty="0" smtClean="0"/>
              <a:t>aktørerne og den </a:t>
            </a:r>
            <a:r>
              <a:rPr lang="da-DK" sz="1600" dirty="0"/>
              <a:t>faglige </a:t>
            </a:r>
            <a:r>
              <a:rPr lang="da-DK" sz="1600" dirty="0" smtClean="0"/>
              <a:t>kvalitet. </a:t>
            </a:r>
          </a:p>
          <a:p>
            <a:endParaRPr lang="da-DK" sz="1600" dirty="0" smtClean="0"/>
          </a:p>
          <a:p>
            <a:r>
              <a:rPr lang="da-DK" sz="1600" dirty="0" smtClean="0"/>
              <a:t>Problemer </a:t>
            </a:r>
            <a:r>
              <a:rPr lang="da-DK" sz="1600" dirty="0"/>
              <a:t>omkring praktiklærernes rolle ved praktikprøven er et tema, der går igen ved mange af spørgsmålene i censorenes kommentarer. Der nævnes særligt problemer i forhold til: </a:t>
            </a:r>
          </a:p>
          <a:p>
            <a:pPr lvl="1"/>
            <a:r>
              <a:rPr lang="da-DK" sz="1600" dirty="0" smtClean="0"/>
              <a:t>Rolleafklaring </a:t>
            </a:r>
            <a:r>
              <a:rPr lang="da-DK" sz="1600" dirty="0"/>
              <a:t>i prøvesituationen som medeksaminator og bedømmer </a:t>
            </a:r>
          </a:p>
          <a:p>
            <a:pPr lvl="1"/>
            <a:r>
              <a:rPr lang="da-DK" sz="1600" dirty="0" smtClean="0"/>
              <a:t>Loyalitetskonflikter </a:t>
            </a:r>
            <a:r>
              <a:rPr lang="da-DK" sz="1600" dirty="0"/>
              <a:t>i forhold til den studerende som hhv. vejleder i praktikperioden og siden som bedømmer til prøven </a:t>
            </a:r>
          </a:p>
          <a:p>
            <a:pPr lvl="1"/>
            <a:r>
              <a:rPr lang="da-DK" sz="1600" dirty="0" smtClean="0"/>
              <a:t>Kun </a:t>
            </a:r>
            <a:r>
              <a:rPr lang="da-DK" sz="1600" dirty="0"/>
              <a:t>at skulle bedømme prøvesituationen og ikke praktikperioden </a:t>
            </a:r>
          </a:p>
          <a:p>
            <a:pPr lvl="1"/>
            <a:endParaRPr lang="da-DK" sz="1600" dirty="0"/>
          </a:p>
          <a:p>
            <a:r>
              <a:rPr lang="da-DK" sz="1600" dirty="0"/>
              <a:t>Beskrivelserne af problemstillingerne fylder så meget i kommentarerne, at det alvorligt må overvejes fx at sætte ind med mere uddannelse af praktiklærerne. </a:t>
            </a:r>
          </a:p>
        </p:txBody>
      </p:sp>
      <p:sp>
        <p:nvSpPr>
          <p:cNvPr id="4" name="Pladsholder til dato 3"/>
          <p:cNvSpPr>
            <a:spLocks noGrp="1"/>
          </p:cNvSpPr>
          <p:nvPr>
            <p:ph type="dt" sz="half" idx="10"/>
          </p:nvPr>
        </p:nvSpPr>
        <p:spPr/>
        <p:txBody>
          <a:bodyPr/>
          <a:lstStyle/>
          <a:p>
            <a:pPr>
              <a:defRPr/>
            </a:pPr>
            <a:r>
              <a:rPr lang="da-DK" smtClean="0"/>
              <a:t>April 2017</a:t>
            </a:r>
            <a:endParaRPr lang="da-DK" dirty="0"/>
          </a:p>
        </p:txBody>
      </p:sp>
      <p:sp>
        <p:nvSpPr>
          <p:cNvPr id="6" name="Pladsholder til diasnummer 5"/>
          <p:cNvSpPr>
            <a:spLocks noGrp="1"/>
          </p:cNvSpPr>
          <p:nvPr>
            <p:ph type="sldNum" sz="quarter" idx="12"/>
          </p:nvPr>
        </p:nvSpPr>
        <p:spPr/>
        <p:txBody>
          <a:bodyPr/>
          <a:lstStyle/>
          <a:p>
            <a:pPr>
              <a:defRPr/>
            </a:pPr>
            <a:fld id="{13CBC112-DC81-48F7-A9A3-EE7CB703C1E6}" type="slidenum">
              <a:rPr lang="da-DK" smtClean="0"/>
              <a:t>17</a:t>
            </a:fld>
            <a:endParaRPr lang="da-DK" dirty="0"/>
          </a:p>
        </p:txBody>
      </p:sp>
    </p:spTree>
    <p:extLst>
      <p:ext uri="{BB962C8B-B14F-4D97-AF65-F5344CB8AC3E}">
        <p14:creationId xmlns:p14="http://schemas.microsoft.com/office/powerpoint/2010/main" val="1209659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Gruppedrøftelse</a:t>
            </a:r>
            <a:endParaRPr lang="da-DK" dirty="0"/>
          </a:p>
        </p:txBody>
      </p:sp>
      <p:sp>
        <p:nvSpPr>
          <p:cNvPr id="3" name="Pladsholder til indhold 2"/>
          <p:cNvSpPr>
            <a:spLocks noGrp="1"/>
          </p:cNvSpPr>
          <p:nvPr>
            <p:ph idx="1"/>
          </p:nvPr>
        </p:nvSpPr>
        <p:spPr/>
        <p:txBody>
          <a:bodyPr/>
          <a:lstStyle/>
          <a:p>
            <a:pPr marL="342900" lvl="1" indent="-342900"/>
            <a:r>
              <a:rPr lang="da-DK" sz="2400" dirty="0" smtClean="0"/>
              <a:t>Hvordan har I oplevet den nye praktikeksamen?</a:t>
            </a:r>
          </a:p>
          <a:p>
            <a:pPr marL="342900" lvl="1" indent="-342900"/>
            <a:r>
              <a:rPr lang="da-DK" sz="2400" dirty="0" smtClean="0"/>
              <a:t>Svarer censorkorpsets konklusion til jeres oplevelser?  </a:t>
            </a:r>
          </a:p>
          <a:p>
            <a:pPr marL="0" lvl="1" indent="0">
              <a:buNone/>
            </a:pPr>
            <a:endParaRPr lang="da-DK" sz="2400" dirty="0" smtClean="0"/>
          </a:p>
          <a:p>
            <a:pPr marL="342900" lvl="1" indent="-342900"/>
            <a:r>
              <a:rPr lang="da-DK" sz="2400" dirty="0" smtClean="0"/>
              <a:t>Hvilke muligheder </a:t>
            </a:r>
            <a:r>
              <a:rPr lang="da-DK" sz="2400" dirty="0"/>
              <a:t>og udfordringer </a:t>
            </a:r>
            <a:r>
              <a:rPr lang="da-DK" sz="2400" dirty="0" smtClean="0"/>
              <a:t>ser I for </a:t>
            </a:r>
            <a:r>
              <a:rPr lang="da-DK" sz="2400" dirty="0"/>
              <a:t>praktiklæreren i den nye </a:t>
            </a:r>
            <a:r>
              <a:rPr lang="da-DK" sz="2400" dirty="0" smtClean="0"/>
              <a:t>praktikeksamen?</a:t>
            </a:r>
          </a:p>
          <a:p>
            <a:pPr marL="0" lvl="1" indent="0">
              <a:buNone/>
            </a:pPr>
            <a:endParaRPr lang="da-DK" sz="2400" dirty="0" smtClean="0"/>
          </a:p>
          <a:p>
            <a:pPr marL="342900" indent="-342900">
              <a:buFont typeface="Arial" panose="020B0604020202020204" pitchFamily="34" charset="0"/>
              <a:buChar char="•"/>
            </a:pPr>
            <a:r>
              <a:rPr lang="da-DK" sz="2400" dirty="0" smtClean="0"/>
              <a:t>Hvad kan vi gøre for at styrke praktiklæreren ift. praktikeksamen? Hvilke gode råd har vi til: </a:t>
            </a:r>
          </a:p>
          <a:p>
            <a:pPr marL="1276350" lvl="1" indent="-457200">
              <a:buFont typeface="Arial" panose="020B0604020202020204" pitchFamily="34" charset="0"/>
              <a:buChar char="•"/>
            </a:pPr>
            <a:r>
              <a:rPr lang="da-DK" sz="2200" dirty="0" smtClean="0"/>
              <a:t>"os </a:t>
            </a:r>
            <a:r>
              <a:rPr lang="da-DK" sz="2200" dirty="0"/>
              <a:t>selv"/de andre praktiklærere på </a:t>
            </a:r>
            <a:r>
              <a:rPr lang="da-DK" sz="2200" dirty="0" smtClean="0"/>
              <a:t>skolen</a:t>
            </a:r>
          </a:p>
          <a:p>
            <a:pPr marL="1276350" lvl="1" indent="-457200">
              <a:buFont typeface="Arial" panose="020B0604020202020204" pitchFamily="34" charset="0"/>
              <a:buChar char="•"/>
            </a:pPr>
            <a:r>
              <a:rPr lang="da-DK" sz="2200" dirty="0" smtClean="0"/>
              <a:t>Praktiklærerforeningen</a:t>
            </a:r>
          </a:p>
          <a:p>
            <a:pPr marL="1276350" lvl="1" indent="-457200">
              <a:buFont typeface="Arial" panose="020B0604020202020204" pitchFamily="34" charset="0"/>
              <a:buChar char="•"/>
            </a:pPr>
            <a:r>
              <a:rPr lang="da-DK" sz="2200" dirty="0" smtClean="0"/>
              <a:t>Læreruddannelsen</a:t>
            </a:r>
          </a:p>
          <a:p>
            <a:pPr marL="1276350" lvl="1" indent="-457200">
              <a:buFont typeface="Arial" panose="020B0604020202020204" pitchFamily="34" charset="0"/>
              <a:buChar char="•"/>
            </a:pPr>
            <a:r>
              <a:rPr lang="da-DK" sz="2200" dirty="0" smtClean="0"/>
              <a:t>DLF</a:t>
            </a:r>
            <a:endParaRPr lang="da-DK" sz="2200" dirty="0"/>
          </a:p>
          <a:p>
            <a:pPr marL="342900" lvl="1" indent="-342900">
              <a:buAutoNum type="arabicPeriod"/>
            </a:pPr>
            <a:endParaRPr lang="da-DK" sz="1800" dirty="0"/>
          </a:p>
          <a:p>
            <a:endParaRPr lang="da-DK" dirty="0"/>
          </a:p>
        </p:txBody>
      </p:sp>
      <p:sp>
        <p:nvSpPr>
          <p:cNvPr id="4" name="Pladsholder til dato 3"/>
          <p:cNvSpPr>
            <a:spLocks noGrp="1"/>
          </p:cNvSpPr>
          <p:nvPr>
            <p:ph type="dt" sz="half" idx="10"/>
          </p:nvPr>
        </p:nvSpPr>
        <p:spPr/>
        <p:txBody>
          <a:bodyPr/>
          <a:lstStyle/>
          <a:p>
            <a:pPr>
              <a:defRPr/>
            </a:pPr>
            <a:r>
              <a:rPr lang="da-DK" dirty="0" smtClean="0"/>
              <a:t>April 2017</a:t>
            </a:r>
            <a:endParaRPr lang="da-DK" dirty="0"/>
          </a:p>
        </p:txBody>
      </p:sp>
      <p:sp>
        <p:nvSpPr>
          <p:cNvPr id="6" name="Pladsholder til diasnummer 5"/>
          <p:cNvSpPr>
            <a:spLocks noGrp="1"/>
          </p:cNvSpPr>
          <p:nvPr>
            <p:ph type="sldNum" sz="quarter" idx="12"/>
          </p:nvPr>
        </p:nvSpPr>
        <p:spPr/>
        <p:txBody>
          <a:bodyPr/>
          <a:lstStyle/>
          <a:p>
            <a:pPr>
              <a:defRPr/>
            </a:pPr>
            <a:fld id="{D92F2753-6398-4113-86D9-17FF9AFD77FF}" type="slidenum">
              <a:rPr lang="da-DK" smtClean="0"/>
              <a:t>18</a:t>
            </a:fld>
            <a:endParaRPr lang="da-DK" dirty="0"/>
          </a:p>
        </p:txBody>
      </p:sp>
    </p:spTree>
    <p:extLst>
      <p:ext uri="{BB962C8B-B14F-4D97-AF65-F5344CB8AC3E}">
        <p14:creationId xmlns:p14="http://schemas.microsoft.com/office/powerpoint/2010/main" val="3957343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dirty="0" smtClean="0"/>
          </a:p>
          <a:p>
            <a:endParaRPr lang="da-DK" dirty="0"/>
          </a:p>
          <a:p>
            <a:pPr algn="ctr"/>
            <a:r>
              <a:rPr lang="da-DK" sz="6000" dirty="0" smtClean="0"/>
              <a:t>Tak for i dag!</a:t>
            </a:r>
            <a:endParaRPr lang="da-DK" sz="6000" dirty="0"/>
          </a:p>
        </p:txBody>
      </p:sp>
      <p:sp>
        <p:nvSpPr>
          <p:cNvPr id="4" name="Pladsholder til dato 3"/>
          <p:cNvSpPr>
            <a:spLocks noGrp="1"/>
          </p:cNvSpPr>
          <p:nvPr>
            <p:ph type="dt" sz="half" idx="10"/>
          </p:nvPr>
        </p:nvSpPr>
        <p:spPr/>
        <p:txBody>
          <a:bodyPr/>
          <a:lstStyle/>
          <a:p>
            <a:pPr>
              <a:defRPr/>
            </a:pPr>
            <a:r>
              <a:rPr lang="da-DK" smtClean="0"/>
              <a:t>April 2017</a:t>
            </a:r>
            <a:endParaRPr lang="da-DK"/>
          </a:p>
        </p:txBody>
      </p:sp>
      <p:sp>
        <p:nvSpPr>
          <p:cNvPr id="5" name="Pladsholder til diasnummer 4"/>
          <p:cNvSpPr>
            <a:spLocks noGrp="1"/>
          </p:cNvSpPr>
          <p:nvPr>
            <p:ph type="sldNum" sz="quarter" idx="12"/>
          </p:nvPr>
        </p:nvSpPr>
        <p:spPr/>
        <p:txBody>
          <a:bodyPr/>
          <a:lstStyle/>
          <a:p>
            <a:pPr>
              <a:defRPr/>
            </a:pPr>
            <a:endParaRPr lang="da-DK"/>
          </a:p>
        </p:txBody>
      </p:sp>
    </p:spTree>
    <p:extLst>
      <p:ext uri="{BB962C8B-B14F-4D97-AF65-F5344CB8AC3E}">
        <p14:creationId xmlns:p14="http://schemas.microsoft.com/office/powerpoint/2010/main" val="3919214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PP skabelon FA">
  <a:themeElements>
    <a:clrScheme name="Kursusskabelon - PP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ursusskabelon - PP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ursusskabelon - PP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Kursusskabelon - PP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Kursusskabelon - PP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Kursusskabelon - PP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Kursusskabelon - PP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Kursusskabelon - PP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Kursusskabelon - PP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Kursusskabelon - PP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Kursusskabelon - PP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Kursusskabelon - PP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Kursusskabelon - PP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Kursusskabelon - PP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 skabelon FA</Template>
  <TotalTime>446</TotalTime>
  <Words>1359</Words>
  <Application>Microsoft Office PowerPoint</Application>
  <PresentationFormat>Skærmshow (4:3)</PresentationFormat>
  <Paragraphs>178</Paragraphs>
  <Slides>19</Slides>
  <Notes>17</Notes>
  <HiddenSlides>0</HiddenSlides>
  <MMClips>0</MMClips>
  <ScaleCrop>false</ScaleCrop>
  <HeadingPairs>
    <vt:vector size="6" baseType="variant">
      <vt:variant>
        <vt:lpstr>Benyttede skrifttyper</vt:lpstr>
      </vt:variant>
      <vt:variant>
        <vt:i4>1</vt:i4>
      </vt:variant>
      <vt:variant>
        <vt:lpstr>Tema</vt:lpstr>
      </vt:variant>
      <vt:variant>
        <vt:i4>1</vt:i4>
      </vt:variant>
      <vt:variant>
        <vt:lpstr>Slidetitler</vt:lpstr>
      </vt:variant>
      <vt:variant>
        <vt:i4>19</vt:i4>
      </vt:variant>
    </vt:vector>
  </HeadingPairs>
  <TitlesOfParts>
    <vt:vector size="21" baseType="lpstr">
      <vt:lpstr>Arial</vt:lpstr>
      <vt:lpstr>PP skabelon FA</vt:lpstr>
      <vt:lpstr>Praktikeksamen på læreruddannelsen</vt:lpstr>
      <vt:lpstr>Dagsorden</vt:lpstr>
      <vt:lpstr> Praktikfagets rammer  </vt:lpstr>
      <vt:lpstr>Praktikeksamen</vt:lpstr>
      <vt:lpstr>Bedømmelsen</vt:lpstr>
      <vt:lpstr>Bedømmelse</vt:lpstr>
      <vt:lpstr>Bedømmelse - fortsat</vt:lpstr>
      <vt:lpstr> Den gode praktiklærer </vt:lpstr>
      <vt:lpstr>Praktiklæreren som eksaminator</vt:lpstr>
      <vt:lpstr>Praktiklærerudannelse</vt:lpstr>
      <vt:lpstr>PowerPoint-præsentation</vt:lpstr>
      <vt:lpstr>Eksamensforløbet</vt:lpstr>
      <vt:lpstr>Udvalg af kommentarer til eksamensforløbet</vt:lpstr>
      <vt:lpstr>Samspillet ved praktikeksamen</vt:lpstr>
      <vt:lpstr>Udvalgte kommentarer til samspillet</vt:lpstr>
      <vt:lpstr>PowerPoint-præsentation</vt:lpstr>
      <vt:lpstr>Censorformandens konklusion</vt:lpstr>
      <vt:lpstr>Gruppedrøftelse</vt:lpstr>
      <vt:lpstr>PowerPoint-præsentation</vt:lpstr>
    </vt:vector>
  </TitlesOfParts>
  <Company>Danmarks Lærerforening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Åse Bonde</dc:creator>
  <cp:lastModifiedBy>Palle Jensen</cp:lastModifiedBy>
  <cp:revision>37</cp:revision>
  <cp:lastPrinted>2017-04-04T15:06:16Z</cp:lastPrinted>
  <dcterms:created xsi:type="dcterms:W3CDTF">2017-03-23T14:19:20Z</dcterms:created>
  <dcterms:modified xsi:type="dcterms:W3CDTF">2017-04-24T06:21:17Z</dcterms:modified>
</cp:coreProperties>
</file>