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23" r:id="rId2"/>
    <p:sldId id="305" r:id="rId3"/>
    <p:sldId id="327" r:id="rId4"/>
    <p:sldId id="322" r:id="rId5"/>
    <p:sldId id="312" r:id="rId6"/>
    <p:sldId id="328" r:id="rId7"/>
    <p:sldId id="329" r:id="rId8"/>
    <p:sldId id="330" r:id="rId9"/>
    <p:sldId id="331" r:id="rId10"/>
    <p:sldId id="295" r:id="rId11"/>
    <p:sldId id="324" r:id="rId12"/>
    <p:sldId id="326" r:id="rId13"/>
    <p:sldId id="317" r:id="rId14"/>
    <p:sldId id="332" r:id="rId15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80582" autoAdjust="0"/>
  </p:normalViewPr>
  <p:slideViewPr>
    <p:cSldViewPr>
      <p:cViewPr>
        <p:scale>
          <a:sx n="75" d="100"/>
          <a:sy n="75" d="100"/>
        </p:scale>
        <p:origin x="-74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7" d="100"/>
          <a:sy n="87" d="100"/>
        </p:scale>
        <p:origin x="-375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6980299679963874"/>
          <c:y val="6.1768496473943314E-2"/>
          <c:w val="0.52712893011887563"/>
          <c:h val="0.4653033108691587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Kolonne1</c:v>
                </c:pt>
              </c:strCache>
            </c:strRef>
          </c:tx>
          <c:invertIfNegative val="0"/>
          <c:cat>
            <c:strRef>
              <c:f>'Ark1'!$A$2:$A$5</c:f>
              <c:strCache>
                <c:ptCount val="4"/>
                <c:pt idx="0">
                  <c:v>§ 3</c:v>
                </c:pt>
                <c:pt idx="1">
                  <c:v>§ 4</c:v>
                </c:pt>
                <c:pt idx="2">
                  <c:v>§ 5</c:v>
                </c:pt>
                <c:pt idx="3">
                  <c:v>§ 6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10</c:v>
                </c:pt>
                <c:pt idx="1">
                  <c:v>4</c:v>
                </c:pt>
                <c:pt idx="2">
                  <c:v>1</c:v>
                </c:pt>
                <c:pt idx="3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089344"/>
        <c:axId val="134447488"/>
        <c:axId val="35280192"/>
      </c:bar3DChart>
      <c:catAx>
        <c:axId val="6089344"/>
        <c:scaling>
          <c:orientation val="minMax"/>
        </c:scaling>
        <c:delete val="0"/>
        <c:axPos val="b"/>
        <c:majorTickMark val="out"/>
        <c:minorTickMark val="none"/>
        <c:tickLblPos val="nextTo"/>
        <c:crossAx val="134447488"/>
        <c:crosses val="autoZero"/>
        <c:auto val="1"/>
        <c:lblAlgn val="ctr"/>
        <c:lblOffset val="100"/>
        <c:noMultiLvlLbl val="0"/>
      </c:catAx>
      <c:valAx>
        <c:axId val="13444748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6089344"/>
        <c:crosses val="autoZero"/>
        <c:crossBetween val="between"/>
      </c:valAx>
      <c:serAx>
        <c:axId val="35280192"/>
        <c:scaling>
          <c:orientation val="minMax"/>
        </c:scaling>
        <c:delete val="1"/>
        <c:axPos val="b"/>
        <c:majorTickMark val="out"/>
        <c:minorTickMark val="none"/>
        <c:tickLblPos val="nextTo"/>
        <c:crossAx val="134447488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29DE9-1AE2-4D3A-BCEF-8AF112A76FB6}" type="datetimeFigureOut">
              <a:rPr lang="da-DK" smtClean="0"/>
              <a:t>04-04-2017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9F4C8-55C3-42F5-875F-A9B1D98128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7137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CF09C-28C8-4951-BDD3-AB7BE6C059B1}" type="datetimeFigureOut">
              <a:rPr lang="da-DK" smtClean="0"/>
              <a:t>04-04-2017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445A4-40F9-498E-93A2-BA20751E33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1667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564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2250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9687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1966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3667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9081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1885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2246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3410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662533" y="4891311"/>
            <a:ext cx="5438140" cy="4466987"/>
          </a:xfrm>
        </p:spPr>
        <p:txBody>
          <a:bodyPr/>
          <a:lstStyle/>
          <a:p>
            <a:r>
              <a:rPr lang="da-DK" dirty="0" smtClean="0"/>
              <a:t>Jeres svar:</a:t>
            </a:r>
          </a:p>
          <a:p>
            <a:endParaRPr lang="da-DK" dirty="0" smtClean="0"/>
          </a:p>
          <a:p>
            <a:r>
              <a:rPr lang="da-DK" dirty="0" smtClean="0"/>
              <a:t>Forbedre </a:t>
            </a:r>
            <a:r>
              <a:rPr lang="da-DK" dirty="0" err="1" smtClean="0"/>
              <a:t>cntr</a:t>
            </a:r>
            <a:r>
              <a:rPr lang="da-DK" dirty="0" smtClean="0"/>
              <a:t>. fylde huller - </a:t>
            </a:r>
            <a:endParaRPr lang="da-DK" dirty="0"/>
          </a:p>
          <a:p>
            <a:endParaRPr lang="da-DK" dirty="0"/>
          </a:p>
          <a:p>
            <a:r>
              <a:rPr lang="da-DK" dirty="0" smtClean="0"/>
              <a:t>Se padlet</a:t>
            </a:r>
          </a:p>
          <a:p>
            <a:endParaRPr lang="da-DK" dirty="0"/>
          </a:p>
          <a:p>
            <a:r>
              <a:rPr lang="da-DK" dirty="0" smtClean="0"/>
              <a:t>Mit hvorfor:</a:t>
            </a:r>
          </a:p>
          <a:p>
            <a:endParaRPr lang="da-DK" dirty="0"/>
          </a:p>
          <a:p>
            <a:r>
              <a:rPr lang="da-DK" dirty="0" smtClean="0"/>
              <a:t>Til Judy – lokale aftaler, som man er tvivl om! Erstatter eller supplerer </a:t>
            </a:r>
          </a:p>
          <a:p>
            <a:r>
              <a:rPr lang="da-DK" dirty="0" smtClean="0"/>
              <a:t>Fx overtidsbestemmelser</a:t>
            </a:r>
          </a:p>
          <a:p>
            <a:endParaRPr lang="da-DK" dirty="0"/>
          </a:p>
          <a:p>
            <a:r>
              <a:rPr lang="da-DK" dirty="0" smtClean="0"/>
              <a:t>Formalia, der ikke er på plads – </a:t>
            </a:r>
          </a:p>
          <a:p>
            <a:r>
              <a:rPr lang="da-DK" dirty="0" smtClean="0"/>
              <a:t>Være bevidste om, hvad vi har med at gøre</a:t>
            </a:r>
          </a:p>
          <a:p>
            <a:endParaRPr lang="da-DK" dirty="0"/>
          </a:p>
          <a:p>
            <a:r>
              <a:rPr lang="da-DK" dirty="0" smtClean="0"/>
              <a:t>Tekster, der kan læses af andre </a:t>
            </a:r>
          </a:p>
          <a:p>
            <a:r>
              <a:rPr lang="da-DK" dirty="0" smtClean="0"/>
              <a:t>Som man kan støtte ret på - 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6946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8210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560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4038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445A4-40F9-498E-93A2-BA20751E33A3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1862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 m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D2F3C-96EA-4AEC-977C-AAA953C176D9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22D1B-109F-4AAA-828E-5A4784D2D0DF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938913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716A74-8AE0-4939-82B2-A2108AE4402B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66336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8EEC41-DE48-48C8-8CE4-E4FE1EBD072E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01EC2-1AEC-4265-AC9E-53C079538E3B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2243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68313" y="981077"/>
            <a:ext cx="40386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59313" y="981077"/>
            <a:ext cx="40386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959BB6-4B68-4BB1-B641-8EAA7D5B545F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470635-5FA3-4C54-8EA7-8CF3DD9EEE21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628034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FE608B-6A66-44FE-8D31-A63E368DACCC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C9893-0C3A-48D8-B254-BDECDBC5FC2A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135081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70DE6C-4065-4B12-95FB-597924BB0595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CF0AD9-C278-482D-8120-C60D73AA3F75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5092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46B376-8EB4-477E-ACFA-19A511FE2D84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78BB92-22AA-4581-AA12-8C595189BA63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111302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DA0D0F-26DF-420D-BC9D-EAE48EAB2AB1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F16EA-55CB-4368-A920-4826DEF954F6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362462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320062-DDD8-4201-9C54-EFF155DED9BC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EA0C1-966E-42F0-AF2E-919837D6D2B6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145347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F9CB7-107B-41DF-9033-4FEEC3CA3344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8F819-4C88-4BE0-AB5D-3ADE87CB180E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587249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40513" y="0"/>
            <a:ext cx="2057400" cy="6165850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68313" y="0"/>
            <a:ext cx="6019800" cy="6165850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DB856A-0465-4E06-A6DA-A6907A24E169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E71198-2D06-4776-A3FB-2410D0C7D713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632563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1" y="6337300"/>
            <a:ext cx="1846385" cy="368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2CDB0-347F-4DA5-B54C-4C597FF8CB26}" type="slidenum">
              <a:rPr lang="da-DK">
                <a:solidFill>
                  <a:srgbClr val="FF9966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FF9966"/>
              </a:solidFill>
            </a:endParaRPr>
          </a:p>
        </p:txBody>
      </p:sp>
      <p:sp>
        <p:nvSpPr>
          <p:cNvPr id="9" name="Rectangle 4"/>
          <p:cNvSpPr>
            <a:spLocks/>
          </p:cNvSpPr>
          <p:nvPr userDrawn="1"/>
        </p:nvSpPr>
        <p:spPr bwMode="auto">
          <a:xfrm>
            <a:off x="203" y="-23598"/>
            <a:ext cx="817245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8DAA7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da-DK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09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1" y="6337300"/>
            <a:ext cx="1846385" cy="368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2CDB0-347F-4DA5-B54C-4C597FF8CB26}" type="slidenum">
              <a:rPr lang="da-DK">
                <a:solidFill>
                  <a:srgbClr val="FF9966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FF9966"/>
              </a:solidFill>
            </a:endParaRPr>
          </a:p>
        </p:txBody>
      </p:sp>
      <p:sp>
        <p:nvSpPr>
          <p:cNvPr id="9" name="Rectangle 4"/>
          <p:cNvSpPr>
            <a:spLocks/>
          </p:cNvSpPr>
          <p:nvPr userDrawn="1"/>
        </p:nvSpPr>
        <p:spPr bwMode="auto">
          <a:xfrm>
            <a:off x="203" y="-23598"/>
            <a:ext cx="817245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8DAA7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da-DK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09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1" y="6337300"/>
            <a:ext cx="1846385" cy="368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2CDB0-347F-4DA5-B54C-4C597FF8CB26}" type="slidenum">
              <a:rPr lang="da-DK">
                <a:solidFill>
                  <a:srgbClr val="FF9966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FF9966"/>
              </a:solidFill>
            </a:endParaRPr>
          </a:p>
        </p:txBody>
      </p:sp>
      <p:sp>
        <p:nvSpPr>
          <p:cNvPr id="9" name="Rectangle 4"/>
          <p:cNvSpPr>
            <a:spLocks/>
          </p:cNvSpPr>
          <p:nvPr userDrawn="1"/>
        </p:nvSpPr>
        <p:spPr bwMode="auto">
          <a:xfrm>
            <a:off x="203" y="-23598"/>
            <a:ext cx="817245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8DAA7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da-DK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09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1" y="6337300"/>
            <a:ext cx="1846385" cy="368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2CDB0-347F-4DA5-B54C-4C597FF8CB26}" type="slidenum">
              <a:rPr lang="da-DK">
                <a:solidFill>
                  <a:srgbClr val="FF9966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FF9966"/>
              </a:solidFill>
            </a:endParaRPr>
          </a:p>
        </p:txBody>
      </p:sp>
      <p:sp>
        <p:nvSpPr>
          <p:cNvPr id="9" name="Rectangle 4"/>
          <p:cNvSpPr>
            <a:spLocks/>
          </p:cNvSpPr>
          <p:nvPr userDrawn="1"/>
        </p:nvSpPr>
        <p:spPr bwMode="auto">
          <a:xfrm>
            <a:off x="203" y="-23598"/>
            <a:ext cx="817245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8DAA7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da-DK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09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4" y="5805488"/>
            <a:ext cx="1482725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4" y="2"/>
            <a:ext cx="8218487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dirty="0" smtClean="0"/>
              <a:t>Klik for at redigere titeltypografi i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981077"/>
            <a:ext cx="8229600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dirty="0" smtClean="0"/>
              <a:t>Klik for at redigere teksttypografierne i masteren</a:t>
            </a:r>
          </a:p>
          <a:p>
            <a:pPr lvl="1"/>
            <a:r>
              <a:rPr lang="da-DK" altLang="da-DK" dirty="0" smtClean="0"/>
              <a:t>Andet niveau</a:t>
            </a:r>
          </a:p>
          <a:p>
            <a:pPr lvl="2"/>
            <a:r>
              <a:rPr lang="da-DK" altLang="da-DK" dirty="0" smtClean="0"/>
              <a:t>Tredje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5288" y="6381750"/>
            <a:ext cx="4175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rgbClr val="A1B97B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C53F66-CFDB-4DEE-B69F-F296723CB452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48263" y="63817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rgbClr val="A1B97B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979613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A1B97B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412AA8-15CD-449D-A670-D6EC2936449D}" type="slidenum">
              <a:rPr lang="da-DK" altLang="da-DK"/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a-DK" altLang="da-DK"/>
          </a:p>
        </p:txBody>
      </p:sp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765175"/>
            <a:ext cx="8207375" cy="7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47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00" r:id="rId12"/>
    <p:sldLayoutId id="2147483701" r:id="rId13"/>
    <p:sldLayoutId id="2147483702" r:id="rId14"/>
    <p:sldLayoutId id="2147483703" r:id="rId15"/>
  </p:sldLayoutIdLst>
  <p:timing>
    <p:tnLst>
      <p:par>
        <p:cTn id="1" dur="indefinite" restart="never" nodeType="tmRoot"/>
      </p:par>
    </p:tnLst>
  </p:timing>
  <p:hf hdr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nti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lf.org/media/6058490/aftale-om-vilkaar-for-varetagelse-af-praktikop-gaver-i-uddannelsen-til-professionsbachelor-som-laerer-i-folkeskolen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-regneark1.xlsx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Excel-regneark2.xlsx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-regneark4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-regneark5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Vilkår for varetagelse af praktik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5536" y="1052736"/>
            <a:ext cx="8445624" cy="5184775"/>
          </a:xfrm>
        </p:spPr>
        <p:txBody>
          <a:bodyPr/>
          <a:lstStyle/>
          <a:p>
            <a:pPr marL="0" indent="0" algn="ctr">
              <a:buNone/>
            </a:pPr>
            <a:r>
              <a:rPr lang="da-DK" sz="3200" dirty="0" smtClean="0"/>
              <a:t>Praktiklærerforeningens forårskursus tirsdag den 4. april 2017</a:t>
            </a:r>
            <a:endParaRPr lang="da-DK" sz="2400" dirty="0" smtClean="0"/>
          </a:p>
          <a:p>
            <a:pPr marL="457200" lvl="1" indent="0">
              <a:buNone/>
            </a:pPr>
            <a:r>
              <a:rPr lang="da-DK" sz="3600" dirty="0" smtClean="0"/>
              <a:t>Central aftale og lokale aftaler</a:t>
            </a:r>
          </a:p>
          <a:p>
            <a:pPr marL="457200" lvl="1" indent="0">
              <a:buNone/>
            </a:pPr>
            <a:endParaRPr lang="da-DK" sz="2000" dirty="0" smtClean="0"/>
          </a:p>
          <a:p>
            <a:pPr lvl="1"/>
            <a:r>
              <a:rPr lang="da-DK" sz="2000" dirty="0" smtClean="0"/>
              <a:t>Vi tegner et billede af vilkårene</a:t>
            </a:r>
          </a:p>
          <a:p>
            <a:pPr lvl="1"/>
            <a:r>
              <a:rPr lang="da-DK" sz="2000" dirty="0" smtClean="0"/>
              <a:t>Den centrale aftale</a:t>
            </a:r>
          </a:p>
          <a:p>
            <a:pPr lvl="1"/>
            <a:r>
              <a:rPr lang="da-DK" sz="2000" dirty="0"/>
              <a:t>Kategorisering af praktikopgaverne </a:t>
            </a:r>
            <a:r>
              <a:rPr lang="da-DK" sz="2000" dirty="0" smtClean="0"/>
              <a:t>- dialog</a:t>
            </a:r>
            <a:endParaRPr lang="da-DK" sz="2000" dirty="0"/>
          </a:p>
          <a:p>
            <a:pPr lvl="1"/>
            <a:r>
              <a:rPr lang="da-DK" sz="2000" dirty="0" smtClean="0"/>
              <a:t>Lokale aftaler – forudsætninger og 2 eksempler</a:t>
            </a:r>
          </a:p>
          <a:p>
            <a:pPr lvl="1"/>
            <a:r>
              <a:rPr lang="da-DK" sz="2000" dirty="0" smtClean="0"/>
              <a:t>Finansiering – kvalitet og kommunale udgifter</a:t>
            </a:r>
          </a:p>
          <a:p>
            <a:pPr lvl="1"/>
            <a:r>
              <a:rPr lang="da-DK" sz="2000" dirty="0" smtClean="0"/>
              <a:t>Opmærksomhedspunkter – hvad der kan gøres</a:t>
            </a:r>
          </a:p>
          <a:p>
            <a:pPr marL="0" indent="0">
              <a:buNone/>
            </a:pPr>
            <a:endParaRPr lang="da-DK" sz="2000" dirty="0" smtClean="0"/>
          </a:p>
          <a:p>
            <a:pPr marL="0" indent="0" algn="ctr">
              <a:buNone/>
            </a:pPr>
            <a:r>
              <a:rPr lang="da-DK" sz="2400" dirty="0" smtClean="0"/>
              <a:t>Hans Henrik Olsen, konsulent, Forhandling</a:t>
            </a:r>
            <a:endParaRPr lang="da-DK" sz="24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1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98749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Et </a:t>
            </a:r>
            <a:r>
              <a:rPr lang="da-DK" dirty="0" smtClean="0"/>
              <a:t>billede </a:t>
            </a:r>
            <a:r>
              <a:rPr lang="da-DK" dirty="0" smtClean="0"/>
              <a:t>af vilkårene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Tag din mobiltelefon: </a:t>
            </a:r>
          </a:p>
          <a:p>
            <a:r>
              <a:rPr lang="da-DK" dirty="0"/>
              <a:t>Gå </a:t>
            </a:r>
            <a:r>
              <a:rPr lang="da-DK" dirty="0" smtClean="0"/>
              <a:t>ind </a:t>
            </a:r>
            <a:r>
              <a:rPr lang="da-DK" dirty="0"/>
              <a:t>på </a:t>
            </a:r>
            <a:r>
              <a:rPr lang="da-DK" u="sng" dirty="0" smtClean="0">
                <a:hlinkClick r:id="rId3"/>
              </a:rPr>
              <a:t>www.menti</a:t>
            </a:r>
            <a:r>
              <a:rPr lang="da-DK" dirty="0" smtClean="0">
                <a:hlinkClick r:id="rId3"/>
              </a:rPr>
              <a:t>.com</a:t>
            </a:r>
            <a:endParaRPr lang="da-DK" dirty="0" smtClean="0"/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Tillad og skriv </a:t>
            </a:r>
            <a:r>
              <a:rPr lang="da-DK" dirty="0" err="1"/>
              <a:t>code</a:t>
            </a:r>
            <a:r>
              <a:rPr lang="da-DK" dirty="0"/>
              <a:t>: </a:t>
            </a:r>
            <a:r>
              <a:rPr lang="da-DK" dirty="0" smtClean="0"/>
              <a:t>96 78 37</a:t>
            </a:r>
            <a:endParaRPr lang="da-DK" dirty="0"/>
          </a:p>
          <a:p>
            <a:r>
              <a:rPr lang="da-DK" dirty="0" smtClean="0"/>
              <a:t>Her </a:t>
            </a:r>
            <a:r>
              <a:rPr lang="da-DK" dirty="0"/>
              <a:t>skriver du 4 ord, der </a:t>
            </a:r>
            <a:r>
              <a:rPr lang="da-DK" dirty="0" smtClean="0"/>
              <a:t>beskriver </a:t>
            </a:r>
            <a:r>
              <a:rPr lang="da-DK" dirty="0"/>
              <a:t>vilkårene for varetagelse af praktikopgaver på din skole!</a:t>
            </a:r>
          </a:p>
          <a:p>
            <a:pPr marL="0" indent="0">
              <a:buNone/>
            </a:pPr>
            <a:endParaRPr lang="da-DK" dirty="0" smtClean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2</a:t>
            </a:fld>
            <a:endParaRPr lang="da-DK" altLang="da-D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81128"/>
            <a:ext cx="389572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49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Den centrale aftale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8313" y="1196752"/>
            <a:ext cx="8229600" cy="4157390"/>
          </a:xfrm>
        </p:spPr>
        <p:txBody>
          <a:bodyPr/>
          <a:lstStyle/>
          <a:p>
            <a:pPr marL="0" indent="0">
              <a:buNone/>
            </a:pPr>
            <a:r>
              <a:rPr lang="da-DK" dirty="0" smtClean="0">
                <a:hlinkClick r:id="rId3"/>
              </a:rPr>
              <a:t>Her</a:t>
            </a:r>
            <a:r>
              <a:rPr lang="da-DK" dirty="0" smtClean="0"/>
              <a:t>: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3</a:t>
            </a:fld>
            <a:endParaRPr lang="da-DK" alt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60" y="1916832"/>
            <a:ext cx="8092008" cy="3941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33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Praktikaftalen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4</a:t>
            </a:fld>
            <a:endParaRPr lang="da-DK" altLang="da-DK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908720"/>
            <a:ext cx="2859137" cy="230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8313" y="3212976"/>
            <a:ext cx="8229600" cy="2952876"/>
          </a:xfrm>
        </p:spPr>
        <p:txBody>
          <a:bodyPr/>
          <a:lstStyle/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181898"/>
              </p:ext>
            </p:extLst>
          </p:nvPr>
        </p:nvGraphicFramePr>
        <p:xfrm>
          <a:off x="611560" y="3501008"/>
          <a:ext cx="7978202" cy="2654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Regneark" r:id="rId5" imgW="5238688" imgH="1743120" progId="Excel.Sheet.12">
                  <p:embed/>
                </p:oleObj>
              </mc:Choice>
              <mc:Fallback>
                <p:oleObj name="Regneark" r:id="rId5" imgW="5238688" imgH="17431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1560" y="3501008"/>
                        <a:ext cx="7978202" cy="2654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37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Praktikaftalen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5</a:t>
            </a:fld>
            <a:endParaRPr lang="da-DK" altLang="da-DK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49" y="836712"/>
            <a:ext cx="4481513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6064414"/>
              </p:ext>
            </p:extLst>
          </p:nvPr>
        </p:nvGraphicFramePr>
        <p:xfrm>
          <a:off x="611560" y="2348880"/>
          <a:ext cx="8039849" cy="3456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Regneark" r:id="rId5" imgW="4076576" imgH="1752570" progId="Excel.Sheet.12">
                  <p:embed/>
                </p:oleObj>
              </mc:Choice>
              <mc:Fallback>
                <p:oleObj name="Regneark" r:id="rId5" imgW="4076576" imgH="175257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1560" y="2348880"/>
                        <a:ext cx="8039849" cy="3456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504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Faget praktik i læreruddannelsen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Grundlaget for den centrale aftale: </a:t>
            </a:r>
          </a:p>
          <a:p>
            <a:r>
              <a:rPr lang="da-DK" dirty="0" smtClean="0"/>
              <a:t>Faget praktik </a:t>
            </a:r>
            <a:r>
              <a:rPr lang="da-DK" dirty="0"/>
              <a:t>på grundlag af </a:t>
            </a:r>
            <a:r>
              <a:rPr lang="da-DK" dirty="0" smtClean="0"/>
              <a:t>bekendtgørelsen</a:t>
            </a:r>
          </a:p>
          <a:p>
            <a:r>
              <a:rPr lang="da-DK" dirty="0"/>
              <a:t>Partnerskabsaftalen og skolens </a:t>
            </a:r>
            <a:r>
              <a:rPr lang="da-DK" dirty="0" smtClean="0"/>
              <a:t>uddannelsesplan</a:t>
            </a:r>
            <a:endParaRPr lang="da-DK" dirty="0"/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Dialog:</a:t>
            </a:r>
          </a:p>
          <a:p>
            <a:pPr marL="0" indent="0">
              <a:buNone/>
            </a:pPr>
            <a:r>
              <a:rPr lang="da-DK" dirty="0" smtClean="0"/>
              <a:t>Hvilke af aftalens </a:t>
            </a:r>
            <a:r>
              <a:rPr lang="da-DK" dirty="0"/>
              <a:t>kategorier, aktiviteterne falder ind </a:t>
            </a:r>
            <a:r>
              <a:rPr lang="da-DK" dirty="0" smtClean="0"/>
              <a:t>under?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6</a:t>
            </a:fld>
            <a:endParaRPr lang="da-DK" altLang="da-DK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60528202"/>
              </p:ext>
            </p:extLst>
          </p:nvPr>
        </p:nvGraphicFramePr>
        <p:xfrm>
          <a:off x="3851920" y="4923048"/>
          <a:ext cx="4464496" cy="2479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180 graders pil 7"/>
          <p:cNvSpPr/>
          <p:nvPr/>
        </p:nvSpPr>
        <p:spPr>
          <a:xfrm>
            <a:off x="3923928" y="4905164"/>
            <a:ext cx="2376264" cy="504056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50000"/>
              <a:gd name="adj5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14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8487" cy="777875"/>
          </a:xfrm>
        </p:spPr>
        <p:txBody>
          <a:bodyPr/>
          <a:lstStyle/>
          <a:p>
            <a:r>
              <a:rPr lang="da-DK" sz="2800" dirty="0"/>
              <a:t>Lokalaftale – forudsætninger og opgaver</a:t>
            </a:r>
            <a:r>
              <a:rPr lang="da-DK" b="1" dirty="0"/>
              <a:t/>
            </a: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§ 8 </a:t>
            </a:r>
            <a:r>
              <a:rPr lang="da-DK" dirty="0" smtClean="0"/>
              <a:t>Hjemmel at aftale </a:t>
            </a:r>
            <a:r>
              <a:rPr lang="da-DK" dirty="0" smtClean="0">
                <a:solidFill>
                  <a:srgbClr val="FF0000"/>
                </a:solidFill>
              </a:rPr>
              <a:t>tillæg</a:t>
            </a:r>
            <a:r>
              <a:rPr lang="da-DK" dirty="0" smtClean="0"/>
              <a:t> </a:t>
            </a:r>
            <a:r>
              <a:rPr lang="da-DK" dirty="0"/>
              <a:t>for varetagelse af </a:t>
            </a:r>
            <a:r>
              <a:rPr lang="da-DK" dirty="0" smtClean="0"/>
              <a:t>praktikopgaver, jf. bilag 1:</a:t>
            </a:r>
          </a:p>
          <a:p>
            <a:r>
              <a:rPr lang="da-DK" sz="2400" dirty="0" smtClean="0"/>
              <a:t>Parterne </a:t>
            </a:r>
            <a:r>
              <a:rPr lang="da-DK" sz="2400" dirty="0"/>
              <a:t>er den lokale kreds af Danmarks Lærerforening og </a:t>
            </a:r>
            <a:r>
              <a:rPr lang="da-DK" sz="2400" dirty="0" smtClean="0"/>
              <a:t>kommunen</a:t>
            </a:r>
          </a:p>
          <a:p>
            <a:r>
              <a:rPr lang="da-DK" sz="2400" dirty="0" smtClean="0"/>
              <a:t>Det forudsættes</a:t>
            </a:r>
            <a:r>
              <a:rPr lang="da-DK" sz="2400" dirty="0"/>
              <a:t>, at der </a:t>
            </a:r>
            <a:r>
              <a:rPr lang="da-DK" sz="2400" dirty="0" smtClean="0"/>
              <a:t>finder </a:t>
            </a:r>
            <a:r>
              <a:rPr lang="da-DK" sz="2400" dirty="0"/>
              <a:t>en drøftelse sted mellem professionshøjskole og </a:t>
            </a:r>
            <a:r>
              <a:rPr lang="da-DK" sz="2400" dirty="0" smtClean="0"/>
              <a:t>aftaleparterne</a:t>
            </a:r>
          </a:p>
          <a:p>
            <a:r>
              <a:rPr lang="da-DK" sz="2400" dirty="0"/>
              <a:t>Formålet er at få fastlagt, hvilke opgaver der konkret skal </a:t>
            </a:r>
            <a:r>
              <a:rPr lang="da-DK" sz="2400" dirty="0" smtClean="0"/>
              <a:t>løses</a:t>
            </a:r>
          </a:p>
          <a:p>
            <a:r>
              <a:rPr lang="da-DK" sz="2400" dirty="0" smtClean="0"/>
              <a:t>Sammenhæng med </a:t>
            </a:r>
            <a:r>
              <a:rPr lang="da-DK" sz="2400" dirty="0"/>
              <a:t>evaluering og kvalitetssikring af praktikken</a:t>
            </a:r>
            <a:endParaRPr lang="da-DK" sz="2400" dirty="0" smtClean="0"/>
          </a:p>
          <a:p>
            <a:r>
              <a:rPr lang="da-DK" sz="2400" dirty="0"/>
              <a:t>Praktikopgavernes indhold og omfang </a:t>
            </a:r>
            <a:r>
              <a:rPr lang="da-DK" sz="2400" dirty="0" smtClean="0"/>
              <a:t>er grundlag </a:t>
            </a:r>
            <a:r>
              <a:rPr lang="da-DK" sz="2400" dirty="0"/>
              <a:t>for aftaleparternes vurdering af, om det er hensigtsmæssigt at indgå lokalaftale</a:t>
            </a:r>
          </a:p>
          <a:p>
            <a:pPr marL="0" indent="0">
              <a:buNone/>
            </a:pPr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7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14302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Lokalaftale A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Et eksempel: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8</a:t>
            </a:fld>
            <a:endParaRPr lang="da-DK" altLang="da-DK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5691794"/>
              </p:ext>
            </p:extLst>
          </p:nvPr>
        </p:nvGraphicFramePr>
        <p:xfrm>
          <a:off x="639374" y="1628800"/>
          <a:ext cx="7865251" cy="36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Regneark" r:id="rId4" imgW="4848346" imgH="2219400" progId="Excel.Sheet.12">
                  <p:embed/>
                </p:oleObj>
              </mc:Choice>
              <mc:Fallback>
                <p:oleObj name="Regneark" r:id="rId4" imgW="4848346" imgH="22194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9374" y="1628800"/>
                        <a:ext cx="7865251" cy="360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166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Lokalaftale B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Et eksempel: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9</a:t>
            </a:fld>
            <a:endParaRPr lang="da-DK" altLang="da-DK"/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79211"/>
              </p:ext>
            </p:extLst>
          </p:nvPr>
        </p:nvGraphicFramePr>
        <p:xfrm>
          <a:off x="660899" y="1916832"/>
          <a:ext cx="7822203" cy="3024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Regneark" r:id="rId4" imgW="3990944" imgH="1543050" progId="Excel.Sheet.12">
                  <p:embed/>
                </p:oleObj>
              </mc:Choice>
              <mc:Fallback>
                <p:oleObj name="Regneark" r:id="rId4" imgW="3990944" imgH="15430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0899" y="1916832"/>
                        <a:ext cx="7822203" cy="3024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552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Finansiering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”sådanne </a:t>
            </a:r>
            <a:r>
              <a:rPr lang="da-DK" dirty="0"/>
              <a:t>kvalitetskriterier naturligvis må fastsættes under forudsætning om fuld udgiftsneutralitet for </a:t>
            </a:r>
            <a:r>
              <a:rPr lang="da-DK" dirty="0" smtClean="0"/>
              <a:t>kommunerne” (KL) </a:t>
            </a:r>
          </a:p>
          <a:p>
            <a:pPr marL="0" indent="0">
              <a:buNone/>
            </a:pPr>
            <a:endParaRPr lang="da-DK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Statslig finansiering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K</a:t>
            </a:r>
            <a:r>
              <a:rPr lang="da-DK" dirty="0" smtClean="0"/>
              <a:t>ommunal udgift</a:t>
            </a:r>
          </a:p>
          <a:p>
            <a:pPr marL="0" indent="0">
              <a:buNone/>
            </a:pPr>
            <a:r>
              <a:rPr lang="da-DK" dirty="0" smtClean="0"/>
              <a:t>Refusionstakst: </a:t>
            </a:r>
          </a:p>
          <a:p>
            <a:pPr marL="0" indent="0">
              <a:buNone/>
            </a:pPr>
            <a:r>
              <a:rPr lang="da-DK" dirty="0" smtClean="0"/>
              <a:t>29.900 kr. (2017)</a:t>
            </a:r>
          </a:p>
          <a:p>
            <a:pPr marL="0" indent="0">
              <a:buNone/>
            </a:pPr>
            <a:r>
              <a:rPr lang="da-DK" dirty="0" smtClean="0"/>
              <a:t>30.200 kr. (2016)</a:t>
            </a:r>
          </a:p>
          <a:p>
            <a:pPr marL="0" indent="0">
              <a:buNone/>
            </a:pPr>
            <a:r>
              <a:rPr lang="da-DK" dirty="0" smtClean="0"/>
              <a:t>30.700 Kr. (2015)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AD12F-6605-45BD-86FC-7DC74724F59C}" type="datetime1">
              <a:rPr lang="da-DK" altLang="da-DK" smtClean="0"/>
              <a:t>04-04-2017</a:t>
            </a:fld>
            <a:endParaRPr lang="da-DK" alt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10</a:t>
            </a:fld>
            <a:endParaRPr lang="da-DK" altLang="da-DK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altLang="da-DK" smtClean="0"/>
              <a:t>Nye kredsformænd           </a:t>
            </a:r>
            <a:endParaRPr lang="da-DK" altLang="da-D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4509120"/>
            <a:ext cx="3138758" cy="20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Ikke lig med 5"/>
          <p:cNvSpPr/>
          <p:nvPr/>
        </p:nvSpPr>
        <p:spPr>
          <a:xfrm>
            <a:off x="4648633" y="2924944"/>
            <a:ext cx="1804144" cy="1033264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8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4" y="2"/>
            <a:ext cx="8218487" cy="1124742"/>
          </a:xfrm>
        </p:spPr>
        <p:txBody>
          <a:bodyPr/>
          <a:lstStyle/>
          <a:p>
            <a:r>
              <a:rPr lang="da-DK" dirty="0"/>
              <a:t>Anden praktikvirksomhed</a:t>
            </a:r>
            <a:r>
              <a:rPr lang="da-DK" b="1" dirty="0"/>
              <a:t/>
            </a: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P</a:t>
            </a:r>
            <a:r>
              <a:rPr lang="da-DK" dirty="0" smtClean="0"/>
              <a:t>artnerskabsaftalen kan aftale anden praktikvirksomhed (ud over faget praktik):</a:t>
            </a:r>
          </a:p>
          <a:p>
            <a:pPr>
              <a:buFont typeface="Wingdings" pitchFamily="2" charset="2"/>
              <a:buChar char="à"/>
            </a:pPr>
            <a:r>
              <a:rPr lang="da-DK" dirty="0" smtClean="0"/>
              <a:t>indholdsmæssigt </a:t>
            </a:r>
            <a:r>
              <a:rPr lang="da-DK" dirty="0"/>
              <a:t>ud over </a:t>
            </a:r>
            <a:r>
              <a:rPr lang="da-DK" dirty="0" smtClean="0"/>
              <a:t>overenskomstens område – fx læreropgaver</a:t>
            </a:r>
            <a:r>
              <a:rPr lang="da-DK" dirty="0"/>
              <a:t>, som indgår i de studerendes videregående </a:t>
            </a:r>
            <a:r>
              <a:rPr lang="da-DK" dirty="0" smtClean="0"/>
              <a:t>uddannelse?</a:t>
            </a:r>
          </a:p>
          <a:p>
            <a:pPr>
              <a:buFont typeface="Wingdings" pitchFamily="2" charset="2"/>
              <a:buChar char="à"/>
            </a:pPr>
            <a:r>
              <a:rPr lang="da-DK" dirty="0" smtClean="0"/>
              <a:t>Lokal forhandling - aftalemulighed</a:t>
            </a:r>
            <a:endParaRPr lang="da-DK" dirty="0"/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Opmærksomhed: Godtgørelse </a:t>
            </a:r>
            <a:r>
              <a:rPr lang="da-DK" dirty="0"/>
              <a:t>af udgifter knytter sig direkte til omfanget af faget praktik opmålt i </a:t>
            </a:r>
            <a:r>
              <a:rPr lang="da-DK" dirty="0" smtClean="0"/>
              <a:t>ECTS-point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11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83939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50800"/>
            <a:ext cx="8218487" cy="1124742"/>
          </a:xfrm>
        </p:spPr>
        <p:txBody>
          <a:bodyPr/>
          <a:lstStyle/>
          <a:p>
            <a:r>
              <a:rPr lang="da-DK" dirty="0" smtClean="0"/>
              <a:t> Tekniske opmærksomhedsfelter</a:t>
            </a:r>
            <a:br>
              <a:rPr lang="da-DK" dirty="0" smtClean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 smtClean="0"/>
              <a:t>Tillæg aftales </a:t>
            </a:r>
            <a:r>
              <a:rPr lang="da-DK" dirty="0"/>
              <a:t>i kommunale </a:t>
            </a:r>
            <a:r>
              <a:rPr lang="da-DK" dirty="0" smtClean="0"/>
              <a:t>grundbeløb</a:t>
            </a:r>
          </a:p>
          <a:p>
            <a:pPr lvl="0"/>
            <a:r>
              <a:rPr lang="da-DK" dirty="0" smtClean="0"/>
              <a:t>Tillæg vedrører </a:t>
            </a:r>
            <a:r>
              <a:rPr lang="da-DK" b="1" i="1" dirty="0" smtClean="0"/>
              <a:t>ikke</a:t>
            </a:r>
            <a:r>
              <a:rPr lang="da-DK" dirty="0" smtClean="0"/>
              <a:t> </a:t>
            </a:r>
            <a:r>
              <a:rPr lang="da-DK" dirty="0"/>
              <a:t>”Aftale om lokal løndannelse for lærere m.fl.”.</a:t>
            </a:r>
          </a:p>
          <a:p>
            <a:pPr lvl="0"/>
            <a:r>
              <a:rPr lang="da-DK" dirty="0" smtClean="0"/>
              <a:t>Lønkontoret </a:t>
            </a:r>
            <a:r>
              <a:rPr lang="da-DK" dirty="0"/>
              <a:t>anvender de rigtige </a:t>
            </a:r>
            <a:r>
              <a:rPr lang="da-DK" dirty="0" smtClean="0"/>
              <a:t>TF-koder</a:t>
            </a:r>
            <a:endParaRPr lang="da-DK" dirty="0"/>
          </a:p>
          <a:p>
            <a:pPr lvl="0"/>
            <a:r>
              <a:rPr lang="da-DK" dirty="0" smtClean="0"/>
              <a:t>Klarhed over hvilke </a:t>
            </a:r>
            <a:r>
              <a:rPr lang="da-DK" dirty="0"/>
              <a:t>vederlag/honorarer de lokalt aftalte tillæg </a:t>
            </a:r>
            <a:r>
              <a:rPr lang="da-DK" dirty="0" smtClean="0"/>
              <a:t>erstatter/ikke erstatter, fx </a:t>
            </a:r>
            <a:r>
              <a:rPr lang="da-DK" dirty="0"/>
              <a:t>særlig </a:t>
            </a:r>
            <a:r>
              <a:rPr lang="da-DK" dirty="0" smtClean="0"/>
              <a:t>feriegodtgørelse </a:t>
            </a:r>
          </a:p>
          <a:p>
            <a:pPr lvl="0"/>
            <a:r>
              <a:rPr lang="da-DK" dirty="0" smtClean="0"/>
              <a:t>Lokalaftalen </a:t>
            </a:r>
            <a:r>
              <a:rPr lang="da-DK" dirty="0"/>
              <a:t>sikrer </a:t>
            </a:r>
            <a:r>
              <a:rPr lang="da-DK" dirty="0" smtClean="0"/>
              <a:t>resurserne</a:t>
            </a:r>
            <a:endParaRPr lang="da-DK" dirty="0"/>
          </a:p>
          <a:p>
            <a:pPr lvl="0"/>
            <a:r>
              <a:rPr lang="da-DK" dirty="0"/>
              <a:t>Eventuelt samspil med arbejdstidsaftaler/fælles forståelse medtænkes.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12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1341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skal det til for?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13</a:t>
            </a:fld>
            <a:endParaRPr lang="da-DK" altLang="da-DK"/>
          </a:p>
        </p:txBody>
      </p:sp>
      <p:sp>
        <p:nvSpPr>
          <p:cNvPr id="8" name="Pladsholder til indhold 7"/>
          <p:cNvSpPr>
            <a:spLocks noGrp="1"/>
          </p:cNvSpPr>
          <p:nvPr>
            <p:ph idx="1"/>
          </p:nvPr>
        </p:nvSpPr>
        <p:spPr>
          <a:xfrm>
            <a:off x="1331639" y="981077"/>
            <a:ext cx="7366273" cy="5184775"/>
          </a:xfrm>
        </p:spPr>
        <p:txBody>
          <a:bodyPr/>
          <a:lstStyle/>
          <a:p>
            <a:pPr marL="0" indent="0">
              <a:buNone/>
            </a:pPr>
            <a:r>
              <a:rPr lang="da-DK" dirty="0" smtClean="0"/>
              <a:t>Formål med lokale praktikaftaler:</a:t>
            </a:r>
          </a:p>
          <a:p>
            <a:r>
              <a:rPr lang="da-DK" dirty="0" smtClean="0"/>
              <a:t>Sikre pengene til medlemmerne?</a:t>
            </a:r>
          </a:p>
          <a:p>
            <a:r>
              <a:rPr lang="da-DK" dirty="0" smtClean="0"/>
              <a:t>Sikre professionelt råderum for praktiklærerne?</a:t>
            </a:r>
          </a:p>
          <a:p>
            <a:r>
              <a:rPr lang="da-DK" dirty="0" smtClean="0"/>
              <a:t>Sikre gode praktikforløb for de studerende? </a:t>
            </a:r>
            <a:endParaRPr lang="da-DK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909053"/>
            <a:ext cx="3995936" cy="2663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76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kan I gøre?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Hvilke handlemuligheder, ser I:</a:t>
            </a:r>
          </a:p>
          <a:p>
            <a:pPr marL="0" indent="0">
              <a:buNone/>
            </a:pPr>
            <a:endParaRPr lang="da-DK" dirty="0"/>
          </a:p>
          <a:p>
            <a:pPr>
              <a:buFont typeface="Wingdings"/>
              <a:buChar char="à"/>
            </a:pPr>
            <a:r>
              <a:rPr lang="da-DK" dirty="0" smtClean="0">
                <a:sym typeface="Wingdings" panose="05000000000000000000" pitchFamily="2" charset="2"/>
              </a:rPr>
              <a:t>Skoleledelsen – skolens uddannelsesplan</a:t>
            </a:r>
          </a:p>
          <a:p>
            <a:pPr>
              <a:buFont typeface="Wingdings"/>
              <a:buChar char="à"/>
            </a:pPr>
            <a:r>
              <a:rPr lang="da-DK" dirty="0" smtClean="0">
                <a:sym typeface="Wingdings" panose="05000000000000000000" pitchFamily="2" charset="2"/>
              </a:rPr>
              <a:t>Skolechef - partnerskabsaftalen</a:t>
            </a:r>
          </a:p>
          <a:p>
            <a:pPr>
              <a:buFont typeface="Wingdings"/>
              <a:buChar char="à"/>
            </a:pPr>
            <a:r>
              <a:rPr lang="da-DK" dirty="0" smtClean="0">
                <a:sym typeface="Wingdings" panose="05000000000000000000" pitchFamily="2" charset="2"/>
              </a:rPr>
              <a:t>TR – TR-udsendelse nr. 003/2016, 11. marts 2016</a:t>
            </a:r>
          </a:p>
          <a:p>
            <a:pPr>
              <a:buFont typeface="Wingdings"/>
              <a:buChar char="à"/>
            </a:pPr>
            <a:r>
              <a:rPr lang="da-DK" dirty="0" smtClean="0">
                <a:sym typeface="Wingdings" panose="05000000000000000000" pitchFamily="2" charset="2"/>
              </a:rPr>
              <a:t>Kredsen – kredsudsendelse 023/2016 (k-</a:t>
            </a:r>
            <a:r>
              <a:rPr lang="da-DK" dirty="0" err="1" smtClean="0">
                <a:sym typeface="Wingdings" panose="05000000000000000000" pitchFamily="2" charset="2"/>
              </a:rPr>
              <a:t>journalnr</a:t>
            </a:r>
            <a:r>
              <a:rPr lang="da-DK" dirty="0" smtClean="0">
                <a:sym typeface="Wingdings" panose="05000000000000000000" pitchFamily="2" charset="2"/>
              </a:rPr>
              <a:t>. 183)</a:t>
            </a:r>
          </a:p>
          <a:p>
            <a:pPr>
              <a:buFont typeface="Wingdings"/>
              <a:buChar char="à"/>
            </a:pPr>
            <a:r>
              <a:rPr lang="da-DK" dirty="0" smtClean="0">
                <a:sym typeface="Wingdings" panose="05000000000000000000" pitchFamily="2" charset="2"/>
              </a:rPr>
              <a:t>Læreruddannelsen </a:t>
            </a:r>
          </a:p>
          <a:p>
            <a:pPr>
              <a:buFont typeface="Wingdings"/>
              <a:buChar char="à"/>
            </a:pPr>
            <a:r>
              <a:rPr lang="da-DK" dirty="0" smtClean="0">
                <a:sym typeface="Wingdings" panose="05000000000000000000" pitchFamily="2" charset="2"/>
              </a:rPr>
              <a:t>??? </a:t>
            </a:r>
          </a:p>
          <a:p>
            <a:pPr>
              <a:buFont typeface="Wingdings"/>
              <a:buChar char="à"/>
            </a:pP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C12E-CEAA-4179-86AD-74CA0339F6AB}" type="datetime1">
              <a:rPr lang="da-DK" altLang="da-DK" smtClean="0"/>
              <a:t>04-04-2017</a:t>
            </a:fld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16A74-8AE0-4939-82B2-A2108AE4402B}" type="slidenum">
              <a:rPr lang="da-DK" altLang="da-DK" smtClean="0"/>
              <a:pPr/>
              <a:t>14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5489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rsusskabelon - PP1">
  <a:themeElements>
    <a:clrScheme name="Kursusskabelon - PP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ursusskabelon - PP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ursusskabelon - PP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rsusskabelon - PP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rsusskabelon - PP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rsusskabelon - PP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rsusskabelon - PP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rsusskabelon - PP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susskabelon - PP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susskabelon - PP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susskabelon - PP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susskabelon - PP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susskabelon - PP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rsusskabelon - PP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6547</TotalTime>
  <Words>545</Words>
  <Application>Microsoft Office PowerPoint</Application>
  <PresentationFormat>Skærmshow (4:3)</PresentationFormat>
  <Paragraphs>137</Paragraphs>
  <Slides>14</Slides>
  <Notes>14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Diastitler</vt:lpstr>
      </vt:variant>
      <vt:variant>
        <vt:i4>14</vt:i4>
      </vt:variant>
    </vt:vector>
  </HeadingPairs>
  <TitlesOfParts>
    <vt:vector size="16" baseType="lpstr">
      <vt:lpstr>Kursusskabelon - PP1</vt:lpstr>
      <vt:lpstr>Regneark</vt:lpstr>
      <vt:lpstr>Vilkår for varetagelse af praktik</vt:lpstr>
      <vt:lpstr>Et billede af vilkårene</vt:lpstr>
      <vt:lpstr>Den centrale aftale</vt:lpstr>
      <vt:lpstr>Praktikaftalen</vt:lpstr>
      <vt:lpstr>Praktikaftalen</vt:lpstr>
      <vt:lpstr>Faget praktik i læreruddannelsen</vt:lpstr>
      <vt:lpstr>Lokalaftale – forudsætninger og opgaver </vt:lpstr>
      <vt:lpstr>Lokalaftale A</vt:lpstr>
      <vt:lpstr>Lokalaftale B</vt:lpstr>
      <vt:lpstr>Finansiering</vt:lpstr>
      <vt:lpstr>Anden praktikvirksomhed </vt:lpstr>
      <vt:lpstr> Tekniske opmærksomhedsfelter </vt:lpstr>
      <vt:lpstr>Hvad skal det til for?</vt:lpstr>
      <vt:lpstr>Hvad kan I gøre?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Tillykke med valget og velkommen til organisationsuddannelsen</dc:title>
  <dc:creator>Leo Kragh Jensen</dc:creator>
  <cp:lastModifiedBy>Skolebruger</cp:lastModifiedBy>
  <cp:revision>131</cp:revision>
  <cp:lastPrinted>2017-03-31T12:23:46Z</cp:lastPrinted>
  <dcterms:created xsi:type="dcterms:W3CDTF">2014-08-29T08:41:53Z</dcterms:created>
  <dcterms:modified xsi:type="dcterms:W3CDTF">2017-04-04T09:08:57Z</dcterms:modified>
</cp:coreProperties>
</file>