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70" r:id="rId15"/>
    <p:sldId id="269" r:id="rId16"/>
    <p:sldId id="271" r:id="rId17"/>
    <p:sldId id="272" r:id="rId18"/>
    <p:sldId id="273" r:id="rId19"/>
    <p:sldId id="274" r:id="rId20"/>
    <p:sldId id="275" r:id="rId21"/>
    <p:sldId id="276" r:id="rId22"/>
    <p:sldId id="279" r:id="rId23"/>
    <p:sldId id="277" r:id="rId24"/>
    <p:sldId id="278"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3" d="100"/>
          <a:sy n="63" d="100"/>
        </p:scale>
        <p:origin x="-1368"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da-DK" smtClean="0"/>
              <a:t>Click to edit Master title style</a:t>
            </a:r>
            <a:endParaRPr lang="da-D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Click to edit Master subtitle style</a:t>
            </a:r>
            <a:endParaRPr lang="da-DK"/>
          </a:p>
        </p:txBody>
      </p:sp>
      <p:sp>
        <p:nvSpPr>
          <p:cNvPr id="4" name="Date Placeholder 3"/>
          <p:cNvSpPr>
            <a:spLocks noGrp="1"/>
          </p:cNvSpPr>
          <p:nvPr>
            <p:ph type="dt" sz="half" idx="10"/>
          </p:nvPr>
        </p:nvSpPr>
        <p:spPr/>
        <p:txBody>
          <a:bodyPr/>
          <a:lstStyle/>
          <a:p>
            <a:fld id="{A191532A-402F-0848-9821-4A24674ADBD6}" type="datetimeFigureOut">
              <a:rPr lang="en-US" smtClean="0"/>
              <a:t>4/3/2017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F2831A8-E0B4-A049-AD7E-FFE4E608F159}" type="slidenum">
              <a:rPr lang="da-DK" smtClean="0"/>
              <a:t>‹nr.›</a:t>
            </a:fld>
            <a:endParaRPr lang="da-DK"/>
          </a:p>
        </p:txBody>
      </p:sp>
    </p:spTree>
    <p:extLst>
      <p:ext uri="{BB962C8B-B14F-4D97-AF65-F5344CB8AC3E}">
        <p14:creationId xmlns:p14="http://schemas.microsoft.com/office/powerpoint/2010/main" val="348112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Click to edit Master title style</a:t>
            </a:r>
            <a:endParaRPr lang="da-DK"/>
          </a:p>
        </p:txBody>
      </p:sp>
      <p:sp>
        <p:nvSpPr>
          <p:cNvPr id="3" name="Content Placeholder 2"/>
          <p:cNvSpPr>
            <a:spLocks noGrp="1"/>
          </p:cNvSpPr>
          <p:nvPr>
            <p:ph idx="1"/>
          </p:nvPr>
        </p:nvSpPr>
        <p:spPr/>
        <p:txBody>
          <a:body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Date Placeholder 3"/>
          <p:cNvSpPr>
            <a:spLocks noGrp="1"/>
          </p:cNvSpPr>
          <p:nvPr>
            <p:ph type="dt" sz="half" idx="10"/>
          </p:nvPr>
        </p:nvSpPr>
        <p:spPr/>
        <p:txBody>
          <a:bodyPr/>
          <a:lstStyle/>
          <a:p>
            <a:fld id="{A191532A-402F-0848-9821-4A24674ADBD6}" type="datetimeFigureOut">
              <a:rPr lang="en-US" smtClean="0"/>
              <a:t>4/3/2017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F2831A8-E0B4-A049-AD7E-FFE4E608F159}" type="slidenum">
              <a:rPr lang="da-DK" smtClean="0"/>
              <a:t>‹nr.›</a:t>
            </a:fld>
            <a:endParaRPr lang="da-DK"/>
          </a:p>
        </p:txBody>
      </p:sp>
    </p:spTree>
    <p:extLst>
      <p:ext uri="{BB962C8B-B14F-4D97-AF65-F5344CB8AC3E}">
        <p14:creationId xmlns:p14="http://schemas.microsoft.com/office/powerpoint/2010/main" val="1549820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da-DK" smtClean="0"/>
              <a:t>Click to edit Master title style</a:t>
            </a:r>
            <a:endParaRPr lang="da-D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Click to edit Master text styles</a:t>
            </a:r>
          </a:p>
        </p:txBody>
      </p:sp>
      <p:sp>
        <p:nvSpPr>
          <p:cNvPr id="4" name="Date Placeholder 3"/>
          <p:cNvSpPr>
            <a:spLocks noGrp="1"/>
          </p:cNvSpPr>
          <p:nvPr>
            <p:ph type="dt" sz="half" idx="10"/>
          </p:nvPr>
        </p:nvSpPr>
        <p:spPr/>
        <p:txBody>
          <a:bodyPr/>
          <a:lstStyle/>
          <a:p>
            <a:fld id="{A191532A-402F-0848-9821-4A24674ADBD6}" type="datetimeFigureOut">
              <a:rPr lang="en-US" smtClean="0"/>
              <a:t>4/3/2017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F2831A8-E0B4-A049-AD7E-FFE4E608F159}" type="slidenum">
              <a:rPr lang="da-DK" smtClean="0"/>
              <a:t>‹nr.›</a:t>
            </a:fld>
            <a:endParaRPr lang="da-DK"/>
          </a:p>
        </p:txBody>
      </p:sp>
    </p:spTree>
    <p:extLst>
      <p:ext uri="{BB962C8B-B14F-4D97-AF65-F5344CB8AC3E}">
        <p14:creationId xmlns:p14="http://schemas.microsoft.com/office/powerpoint/2010/main" val="3658763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Click to edit Master title style</a:t>
            </a:r>
            <a:endParaRPr lang="da-D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5" name="Date Placeholder 4"/>
          <p:cNvSpPr>
            <a:spLocks noGrp="1"/>
          </p:cNvSpPr>
          <p:nvPr>
            <p:ph type="dt" sz="half" idx="10"/>
          </p:nvPr>
        </p:nvSpPr>
        <p:spPr/>
        <p:txBody>
          <a:bodyPr/>
          <a:lstStyle/>
          <a:p>
            <a:fld id="{A191532A-402F-0848-9821-4A24674ADBD6}" type="datetimeFigureOut">
              <a:rPr lang="en-US" smtClean="0"/>
              <a:t>4/3/2017</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F2831A8-E0B4-A049-AD7E-FFE4E608F159}" type="slidenum">
              <a:rPr lang="da-DK" smtClean="0"/>
              <a:t>‹nr.›</a:t>
            </a:fld>
            <a:endParaRPr lang="da-DK"/>
          </a:p>
        </p:txBody>
      </p:sp>
    </p:spTree>
    <p:extLst>
      <p:ext uri="{BB962C8B-B14F-4D97-AF65-F5344CB8AC3E}">
        <p14:creationId xmlns:p14="http://schemas.microsoft.com/office/powerpoint/2010/main" val="3499777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smtClean="0"/>
              <a:t>Click to edit Master title style</a:t>
            </a:r>
            <a:endParaRPr lang="da-D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7" name="Date Placeholder 6"/>
          <p:cNvSpPr>
            <a:spLocks noGrp="1"/>
          </p:cNvSpPr>
          <p:nvPr>
            <p:ph type="dt" sz="half" idx="10"/>
          </p:nvPr>
        </p:nvSpPr>
        <p:spPr/>
        <p:txBody>
          <a:bodyPr/>
          <a:lstStyle/>
          <a:p>
            <a:fld id="{A191532A-402F-0848-9821-4A24674ADBD6}" type="datetimeFigureOut">
              <a:rPr lang="en-US" smtClean="0"/>
              <a:t>4/3/2017</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4F2831A8-E0B4-A049-AD7E-FFE4E608F159}" type="slidenum">
              <a:rPr lang="da-DK" smtClean="0"/>
              <a:t>‹nr.›</a:t>
            </a:fld>
            <a:endParaRPr lang="da-DK"/>
          </a:p>
        </p:txBody>
      </p:sp>
    </p:spTree>
    <p:extLst>
      <p:ext uri="{BB962C8B-B14F-4D97-AF65-F5344CB8AC3E}">
        <p14:creationId xmlns:p14="http://schemas.microsoft.com/office/powerpoint/2010/main" val="3690946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Click to edit Master title style</a:t>
            </a:r>
            <a:endParaRPr lang="da-DK"/>
          </a:p>
        </p:txBody>
      </p:sp>
      <p:sp>
        <p:nvSpPr>
          <p:cNvPr id="3" name="Date Placeholder 2"/>
          <p:cNvSpPr>
            <a:spLocks noGrp="1"/>
          </p:cNvSpPr>
          <p:nvPr>
            <p:ph type="dt" sz="half" idx="10"/>
          </p:nvPr>
        </p:nvSpPr>
        <p:spPr/>
        <p:txBody>
          <a:bodyPr/>
          <a:lstStyle/>
          <a:p>
            <a:fld id="{A191532A-402F-0848-9821-4A24674ADBD6}" type="datetimeFigureOut">
              <a:rPr lang="en-US" smtClean="0"/>
              <a:t>4/3/2017</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4F2831A8-E0B4-A049-AD7E-FFE4E608F159}" type="slidenum">
              <a:rPr lang="da-DK" smtClean="0"/>
              <a:t>‹nr.›</a:t>
            </a:fld>
            <a:endParaRPr lang="da-DK"/>
          </a:p>
        </p:txBody>
      </p:sp>
    </p:spTree>
    <p:extLst>
      <p:ext uri="{BB962C8B-B14F-4D97-AF65-F5344CB8AC3E}">
        <p14:creationId xmlns:p14="http://schemas.microsoft.com/office/powerpoint/2010/main" val="1867045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91532A-402F-0848-9821-4A24674ADBD6}" type="datetimeFigureOut">
              <a:rPr lang="en-US" smtClean="0"/>
              <a:t>4/3/2017</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4F2831A8-E0B4-A049-AD7E-FFE4E608F159}" type="slidenum">
              <a:rPr lang="da-DK" smtClean="0"/>
              <a:t>‹nr.›</a:t>
            </a:fld>
            <a:endParaRPr lang="da-DK"/>
          </a:p>
        </p:txBody>
      </p:sp>
    </p:spTree>
    <p:extLst>
      <p:ext uri="{BB962C8B-B14F-4D97-AF65-F5344CB8AC3E}">
        <p14:creationId xmlns:p14="http://schemas.microsoft.com/office/powerpoint/2010/main" val="2979336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da-DK" smtClean="0"/>
              <a:t>Click to edit Master title style</a:t>
            </a:r>
            <a:endParaRPr lang="da-D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Click to edit Master text styles</a:t>
            </a:r>
          </a:p>
        </p:txBody>
      </p:sp>
      <p:sp>
        <p:nvSpPr>
          <p:cNvPr id="5" name="Date Placeholder 4"/>
          <p:cNvSpPr>
            <a:spLocks noGrp="1"/>
          </p:cNvSpPr>
          <p:nvPr>
            <p:ph type="dt" sz="half" idx="10"/>
          </p:nvPr>
        </p:nvSpPr>
        <p:spPr/>
        <p:txBody>
          <a:bodyPr/>
          <a:lstStyle/>
          <a:p>
            <a:fld id="{A191532A-402F-0848-9821-4A24674ADBD6}" type="datetimeFigureOut">
              <a:rPr lang="en-US" smtClean="0"/>
              <a:t>4/3/2017</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F2831A8-E0B4-A049-AD7E-FFE4E608F159}" type="slidenum">
              <a:rPr lang="da-DK" smtClean="0"/>
              <a:t>‹nr.›</a:t>
            </a:fld>
            <a:endParaRPr lang="da-DK"/>
          </a:p>
        </p:txBody>
      </p:sp>
    </p:spTree>
    <p:extLst>
      <p:ext uri="{BB962C8B-B14F-4D97-AF65-F5344CB8AC3E}">
        <p14:creationId xmlns:p14="http://schemas.microsoft.com/office/powerpoint/2010/main" val="2248554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da-DK" smtClean="0"/>
              <a:t>Click to edit Master title style</a:t>
            </a:r>
            <a:endParaRPr lang="da-D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Click to edit Master text styles</a:t>
            </a:r>
          </a:p>
        </p:txBody>
      </p:sp>
      <p:sp>
        <p:nvSpPr>
          <p:cNvPr id="5" name="Date Placeholder 4"/>
          <p:cNvSpPr>
            <a:spLocks noGrp="1"/>
          </p:cNvSpPr>
          <p:nvPr>
            <p:ph type="dt" sz="half" idx="10"/>
          </p:nvPr>
        </p:nvSpPr>
        <p:spPr/>
        <p:txBody>
          <a:bodyPr/>
          <a:lstStyle/>
          <a:p>
            <a:fld id="{A191532A-402F-0848-9821-4A24674ADBD6}" type="datetimeFigureOut">
              <a:rPr lang="en-US" smtClean="0"/>
              <a:t>4/3/2017</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F2831A8-E0B4-A049-AD7E-FFE4E608F159}" type="slidenum">
              <a:rPr lang="da-DK" smtClean="0"/>
              <a:t>‹nr.›</a:t>
            </a:fld>
            <a:endParaRPr lang="da-DK"/>
          </a:p>
        </p:txBody>
      </p:sp>
    </p:spTree>
    <p:extLst>
      <p:ext uri="{BB962C8B-B14F-4D97-AF65-F5344CB8AC3E}">
        <p14:creationId xmlns:p14="http://schemas.microsoft.com/office/powerpoint/2010/main" val="2790115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Click to edit Master title style</a:t>
            </a:r>
            <a:endParaRPr lang="da-DK"/>
          </a:p>
        </p:txBody>
      </p:sp>
      <p:sp>
        <p:nvSpPr>
          <p:cNvPr id="3" name="Vertical Text Placeholder 2"/>
          <p:cNvSpPr>
            <a:spLocks noGrp="1"/>
          </p:cNvSpPr>
          <p:nvPr>
            <p:ph type="body" orient="vert" idx="1"/>
          </p:nvPr>
        </p:nvSpPr>
        <p:spPr/>
        <p:txBody>
          <a:bodyPr vert="eaVert"/>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Date Placeholder 3"/>
          <p:cNvSpPr>
            <a:spLocks noGrp="1"/>
          </p:cNvSpPr>
          <p:nvPr>
            <p:ph type="dt" sz="half" idx="10"/>
          </p:nvPr>
        </p:nvSpPr>
        <p:spPr/>
        <p:txBody>
          <a:bodyPr/>
          <a:lstStyle/>
          <a:p>
            <a:fld id="{A191532A-402F-0848-9821-4A24674ADBD6}" type="datetimeFigureOut">
              <a:rPr lang="en-US" smtClean="0"/>
              <a:t>4/3/2017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F2831A8-E0B4-A049-AD7E-FFE4E608F159}" type="slidenum">
              <a:rPr lang="da-DK" smtClean="0"/>
              <a:t>‹nr.›</a:t>
            </a:fld>
            <a:endParaRPr lang="da-DK"/>
          </a:p>
        </p:txBody>
      </p:sp>
    </p:spTree>
    <p:extLst>
      <p:ext uri="{BB962C8B-B14F-4D97-AF65-F5344CB8AC3E}">
        <p14:creationId xmlns:p14="http://schemas.microsoft.com/office/powerpoint/2010/main" val="1685298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da-DK" smtClean="0"/>
              <a:t>Click to edit Master title style</a:t>
            </a:r>
            <a:endParaRPr lang="da-D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Date Placeholder 3"/>
          <p:cNvSpPr>
            <a:spLocks noGrp="1"/>
          </p:cNvSpPr>
          <p:nvPr>
            <p:ph type="dt" sz="half" idx="10"/>
          </p:nvPr>
        </p:nvSpPr>
        <p:spPr/>
        <p:txBody>
          <a:bodyPr/>
          <a:lstStyle/>
          <a:p>
            <a:fld id="{A191532A-402F-0848-9821-4A24674ADBD6}" type="datetimeFigureOut">
              <a:rPr lang="en-US" smtClean="0"/>
              <a:t>4/3/2017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F2831A8-E0B4-A049-AD7E-FFE4E608F159}" type="slidenum">
              <a:rPr lang="da-DK" smtClean="0"/>
              <a:t>‹nr.›</a:t>
            </a:fld>
            <a:endParaRPr lang="da-DK"/>
          </a:p>
        </p:txBody>
      </p:sp>
    </p:spTree>
    <p:extLst>
      <p:ext uri="{BB962C8B-B14F-4D97-AF65-F5344CB8AC3E}">
        <p14:creationId xmlns:p14="http://schemas.microsoft.com/office/powerpoint/2010/main" val="2287340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Click to edit Master title style</a:t>
            </a:r>
            <a:endParaRPr lang="da-D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1532A-402F-0848-9821-4A24674ADBD6}" type="datetimeFigureOut">
              <a:rPr lang="en-US" smtClean="0"/>
              <a:t>4/3/2017</a:t>
            </a:fld>
            <a:endParaRPr lang="da-DK"/>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2831A8-E0B4-A049-AD7E-FFE4E608F159}" type="slidenum">
              <a:rPr lang="da-DK" smtClean="0"/>
              <a:t>‹nr.›</a:t>
            </a:fld>
            <a:endParaRPr lang="da-DK"/>
          </a:p>
        </p:txBody>
      </p:sp>
    </p:spTree>
    <p:extLst>
      <p:ext uri="{BB962C8B-B14F-4D97-AF65-F5344CB8AC3E}">
        <p14:creationId xmlns:p14="http://schemas.microsoft.com/office/powerpoint/2010/main" val="1594879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da-DK" dirty="0" smtClean="0"/>
              <a:t>Hvad skal en ny lærer kunne?</a:t>
            </a:r>
            <a:br>
              <a:rPr lang="da-DK" dirty="0" smtClean="0"/>
            </a:br>
            <a:r>
              <a:rPr lang="da-DK" sz="2800" dirty="0" smtClean="0"/>
              <a:t>Praktiklærerkursus 3/4-2017</a:t>
            </a:r>
            <a:endParaRPr lang="da-DK" sz="2800" dirty="0"/>
          </a:p>
        </p:txBody>
      </p:sp>
      <p:sp>
        <p:nvSpPr>
          <p:cNvPr id="3" name="Subtitle 2"/>
          <p:cNvSpPr>
            <a:spLocks noGrp="1"/>
          </p:cNvSpPr>
          <p:nvPr>
            <p:ph type="subTitle" idx="1"/>
          </p:nvPr>
        </p:nvSpPr>
        <p:spPr/>
        <p:txBody>
          <a:bodyPr>
            <a:normAutofit fontScale="85000" lnSpcReduction="20000"/>
          </a:bodyPr>
          <a:lstStyle/>
          <a:p>
            <a:r>
              <a:rPr lang="da-DK" dirty="0" smtClean="0"/>
              <a:t>Mads Hermansen</a:t>
            </a:r>
          </a:p>
          <a:p>
            <a:r>
              <a:rPr lang="da-DK" dirty="0" smtClean="0"/>
              <a:t>Professor, direktør, dr.pæd.</a:t>
            </a:r>
          </a:p>
          <a:p>
            <a:r>
              <a:rPr lang="da-DK" dirty="0" smtClean="0"/>
              <a:t>Universitetet i Agder &amp; Omvejen A/S</a:t>
            </a:r>
          </a:p>
          <a:p>
            <a:r>
              <a:rPr lang="da-DK" dirty="0" err="1" smtClean="0"/>
              <a:t>mh@madshermansen.dk</a:t>
            </a:r>
            <a:endParaRPr lang="da-DK" dirty="0"/>
          </a:p>
        </p:txBody>
      </p:sp>
    </p:spTree>
    <p:extLst>
      <p:ext uri="{BB962C8B-B14F-4D97-AF65-F5344CB8AC3E}">
        <p14:creationId xmlns:p14="http://schemas.microsoft.com/office/powerpoint/2010/main" val="2834339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Program</a:t>
            </a:r>
            <a:endParaRPr lang="da-DK" dirty="0"/>
          </a:p>
        </p:txBody>
      </p:sp>
      <p:sp>
        <p:nvSpPr>
          <p:cNvPr id="3" name="Content Placeholder 2"/>
          <p:cNvSpPr>
            <a:spLocks noGrp="1"/>
          </p:cNvSpPr>
          <p:nvPr>
            <p:ph idx="1"/>
          </p:nvPr>
        </p:nvSpPr>
        <p:spPr/>
        <p:txBody>
          <a:bodyPr/>
          <a:lstStyle/>
          <a:p>
            <a:pPr marL="0" indent="0">
              <a:buNone/>
            </a:pPr>
            <a:r>
              <a:rPr lang="da-DK" dirty="0" smtClean="0"/>
              <a:t>15.00	Goddag. Præsentation og lidt om 					programmet</a:t>
            </a:r>
          </a:p>
          <a:p>
            <a:pPr marL="0" indent="0">
              <a:buNone/>
            </a:pPr>
            <a:r>
              <a:rPr lang="da-DK" dirty="0" smtClean="0"/>
              <a:t>15.10	Oplæg: Hvad skal en ny lærer kunne?</a:t>
            </a:r>
          </a:p>
          <a:p>
            <a:pPr marL="0" indent="0">
              <a:buNone/>
            </a:pPr>
            <a:r>
              <a:rPr lang="da-DK" dirty="0" smtClean="0"/>
              <a:t>16.10	</a:t>
            </a:r>
            <a:r>
              <a:rPr lang="da-DK" dirty="0" err="1" smtClean="0"/>
              <a:t>To’er</a:t>
            </a:r>
            <a:r>
              <a:rPr lang="da-DK" dirty="0" smtClean="0"/>
              <a:t> drøftelse</a:t>
            </a:r>
          </a:p>
          <a:p>
            <a:pPr marL="0" indent="0">
              <a:buNone/>
            </a:pPr>
            <a:r>
              <a:rPr lang="da-DK" dirty="0" smtClean="0"/>
              <a:t>16.30	Kort pause.</a:t>
            </a:r>
          </a:p>
          <a:p>
            <a:pPr marL="0" indent="0">
              <a:buNone/>
            </a:pPr>
            <a:r>
              <a:rPr lang="da-DK" dirty="0" smtClean="0"/>
              <a:t>16.40	Plenum og korte opklarende minioplæg</a:t>
            </a:r>
          </a:p>
          <a:p>
            <a:pPr marL="0" indent="0">
              <a:buNone/>
            </a:pPr>
            <a:r>
              <a:rPr lang="da-DK" dirty="0" smtClean="0"/>
              <a:t>17.30	Tak for i dag.</a:t>
            </a:r>
            <a:endParaRPr lang="da-DK" dirty="0"/>
          </a:p>
        </p:txBody>
      </p:sp>
    </p:spTree>
    <p:extLst>
      <p:ext uri="{BB962C8B-B14F-4D97-AF65-F5344CB8AC3E}">
        <p14:creationId xmlns:p14="http://schemas.microsoft.com/office/powerpoint/2010/main" val="2753363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Spiseseddel</a:t>
            </a:r>
            <a:endParaRPr lang="da-DK" dirty="0"/>
          </a:p>
        </p:txBody>
      </p:sp>
      <p:sp>
        <p:nvSpPr>
          <p:cNvPr id="3" name="Content Placeholder 2"/>
          <p:cNvSpPr>
            <a:spLocks noGrp="1"/>
          </p:cNvSpPr>
          <p:nvPr>
            <p:ph idx="1"/>
          </p:nvPr>
        </p:nvSpPr>
        <p:spPr/>
        <p:txBody>
          <a:bodyPr>
            <a:normAutofit fontScale="77500" lnSpcReduction="20000"/>
          </a:bodyPr>
          <a:lstStyle/>
          <a:p>
            <a:r>
              <a:rPr lang="da-DK" dirty="0" smtClean="0"/>
              <a:t>Formål med i dag</a:t>
            </a:r>
          </a:p>
          <a:p>
            <a:r>
              <a:rPr lang="da-DK" dirty="0" smtClean="0"/>
              <a:t>Hvad er opgaven?</a:t>
            </a:r>
          </a:p>
          <a:p>
            <a:pPr lvl="1"/>
            <a:r>
              <a:rPr lang="da-DK" dirty="0" smtClean="0"/>
              <a:t>Kan de løse den?</a:t>
            </a:r>
          </a:p>
          <a:p>
            <a:r>
              <a:rPr lang="da-DK" dirty="0" smtClean="0"/>
              <a:t>Nogle forudsætninger og arbejdsopgaver</a:t>
            </a:r>
          </a:p>
          <a:p>
            <a:pPr lvl="1"/>
            <a:r>
              <a:rPr lang="da-DK" dirty="0" smtClean="0"/>
              <a:t>Træk</a:t>
            </a:r>
          </a:p>
          <a:p>
            <a:pPr lvl="1"/>
            <a:r>
              <a:rPr lang="da-DK" dirty="0"/>
              <a:t>L</a:t>
            </a:r>
            <a:r>
              <a:rPr lang="da-DK" dirty="0" smtClean="0"/>
              <a:t>æringsstil</a:t>
            </a:r>
          </a:p>
          <a:p>
            <a:r>
              <a:rPr lang="da-DK" dirty="0" smtClean="0"/>
              <a:t>Fortællingen som rammen og scriptet som praksis</a:t>
            </a:r>
          </a:p>
          <a:p>
            <a:r>
              <a:rPr lang="da-DK" dirty="0" smtClean="0"/>
              <a:t>Læringsledelse som svaret</a:t>
            </a:r>
          </a:p>
          <a:p>
            <a:pPr lvl="1"/>
            <a:r>
              <a:rPr lang="da-DK" dirty="0" smtClean="0"/>
              <a:t>Kan de det?</a:t>
            </a:r>
          </a:p>
          <a:p>
            <a:r>
              <a:rPr lang="da-DK" dirty="0" smtClean="0"/>
              <a:t>Forholdet mellem håndværket og ’undervisningskunsten’ </a:t>
            </a:r>
          </a:p>
          <a:p>
            <a:pPr lvl="1"/>
            <a:r>
              <a:rPr lang="da-DK" dirty="0" smtClean="0"/>
              <a:t>Hvordan hjælper vi dem i den udvikling?</a:t>
            </a:r>
            <a:endParaRPr lang="da-DK" dirty="0"/>
          </a:p>
        </p:txBody>
      </p:sp>
    </p:spTree>
    <p:extLst>
      <p:ext uri="{BB962C8B-B14F-4D97-AF65-F5344CB8AC3E}">
        <p14:creationId xmlns:p14="http://schemas.microsoft.com/office/powerpoint/2010/main" val="178451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Formålet</a:t>
            </a:r>
            <a:endParaRPr lang="da-DK" dirty="0"/>
          </a:p>
        </p:txBody>
      </p:sp>
      <p:sp>
        <p:nvSpPr>
          <p:cNvPr id="3" name="Content Placeholder 2"/>
          <p:cNvSpPr>
            <a:spLocks noGrp="1"/>
          </p:cNvSpPr>
          <p:nvPr>
            <p:ph idx="1"/>
          </p:nvPr>
        </p:nvSpPr>
        <p:spPr/>
        <p:txBody>
          <a:bodyPr/>
          <a:lstStyle/>
          <a:p>
            <a:r>
              <a:rPr lang="da-DK" dirty="0" smtClean="0"/>
              <a:t>At undersøge og drøfte forventninger til kvalifikations- og kompetenceprofil hos lærerstuderende og nye lærere.</a:t>
            </a:r>
          </a:p>
          <a:p>
            <a:pPr lvl="1"/>
            <a:r>
              <a:rPr lang="da-DK" dirty="0" smtClean="0"/>
              <a:t>Hvad kan de?</a:t>
            </a:r>
          </a:p>
          <a:p>
            <a:pPr lvl="1"/>
            <a:r>
              <a:rPr lang="da-DK" dirty="0" smtClean="0"/>
              <a:t>Hvad burde de kunne?</a:t>
            </a:r>
          </a:p>
          <a:p>
            <a:pPr lvl="1"/>
            <a:r>
              <a:rPr lang="da-DK" dirty="0" smtClean="0"/>
              <a:t>Hvordan kommer de til det?</a:t>
            </a:r>
          </a:p>
          <a:p>
            <a:pPr lvl="1"/>
            <a:r>
              <a:rPr lang="da-DK" dirty="0" smtClean="0"/>
              <a:t>Hvad er barrieren?</a:t>
            </a:r>
            <a:endParaRPr lang="da-DK" dirty="0"/>
          </a:p>
        </p:txBody>
      </p:sp>
    </p:spTree>
    <p:extLst>
      <p:ext uri="{BB962C8B-B14F-4D97-AF65-F5344CB8AC3E}">
        <p14:creationId xmlns:p14="http://schemas.microsoft.com/office/powerpoint/2010/main" val="3229106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bwMode="auto">
          <a:xfrm>
            <a:off x="457200" y="31377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da-DK" sz="4400" dirty="0">
                <a:solidFill>
                  <a:schemeClr val="tx2"/>
                </a:solidFill>
              </a:rPr>
              <a:t>Hvad er formålet med det </a:t>
            </a:r>
            <a:r>
              <a:rPr lang="da-DK" sz="4400" dirty="0" smtClean="0">
                <a:solidFill>
                  <a:schemeClr val="tx2"/>
                </a:solidFill>
              </a:rPr>
              <a:t>vi uddanner til?</a:t>
            </a:r>
            <a:endParaRPr lang="da-DK" sz="4400" dirty="0">
              <a:solidFill>
                <a:schemeClr val="tx2"/>
              </a:solidFill>
            </a:endParaRPr>
          </a:p>
        </p:txBody>
      </p:sp>
      <p:sp>
        <p:nvSpPr>
          <p:cNvPr id="5" name="Pladsholder til indhold 2"/>
          <p:cNvSpPr txBox="1">
            <a:spLocks/>
          </p:cNvSpPr>
          <p:nvPr/>
        </p:nvSpPr>
        <p:spPr bwMode="auto">
          <a:xfrm>
            <a:off x="457200" y="163934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Tx/>
              <a:buChar char="•"/>
            </a:pPr>
            <a:endParaRPr lang="da-DK" sz="3200" dirty="0"/>
          </a:p>
          <a:p>
            <a:pPr marL="0" indent="0" eaLnBrk="1" hangingPunct="1">
              <a:spcBef>
                <a:spcPct val="20000"/>
              </a:spcBef>
            </a:pPr>
            <a:r>
              <a:rPr lang="da-DK" sz="3200" dirty="0"/>
              <a:t>At skabe grundlag for udvikling af aktive, selvstændige, samarbejdskompetente og frustrationsrobuste </a:t>
            </a:r>
            <a:r>
              <a:rPr lang="da-DK" sz="3200" dirty="0" smtClean="0"/>
              <a:t>borgere </a:t>
            </a:r>
            <a:r>
              <a:rPr lang="da-DK" sz="3200" dirty="0"/>
              <a:t>med et tilstrækkeligt fagligt niveau til at kunne magte opgaverne og være forberedt på at </a:t>
            </a:r>
            <a:r>
              <a:rPr lang="da-DK" sz="3200" dirty="0" smtClean="0"/>
              <a:t>fortsætte i uddannelse og erhvervsliv.  </a:t>
            </a:r>
            <a:endParaRPr lang="da-DK" sz="3200" dirty="0"/>
          </a:p>
        </p:txBody>
      </p:sp>
    </p:spTree>
    <p:extLst>
      <p:ext uri="{BB962C8B-B14F-4D97-AF65-F5344CB8AC3E}">
        <p14:creationId xmlns:p14="http://schemas.microsoft.com/office/powerpoint/2010/main" val="1587898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da-DK" sz="4000" dirty="0" smtClean="0">
                <a:solidFill>
                  <a:schemeClr val="tx2"/>
                </a:solidFill>
              </a:rPr>
              <a:t>Læreropgaven er: </a:t>
            </a:r>
          </a:p>
          <a:p>
            <a:pPr algn="ctr"/>
            <a:r>
              <a:rPr lang="da-DK" sz="3200" dirty="0" smtClean="0">
                <a:solidFill>
                  <a:schemeClr val="tx2"/>
                </a:solidFill>
              </a:rPr>
              <a:t>At spejle elevernes </a:t>
            </a:r>
            <a:r>
              <a:rPr lang="da-DK" sz="3200" dirty="0">
                <a:solidFill>
                  <a:schemeClr val="tx2"/>
                </a:solidFill>
              </a:rPr>
              <a:t>selvskabelse og skabe læringsrum</a:t>
            </a:r>
          </a:p>
        </p:txBody>
      </p:sp>
      <p:sp>
        <p:nvSpPr>
          <p:cNvPr id="3" name="Rectangle 5"/>
          <p:cNvSpPr>
            <a:spLocks noChangeArrowheads="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r>
              <a:rPr lang="da-DK" sz="2400" dirty="0"/>
              <a:t>At komme til sig </a:t>
            </a:r>
            <a:r>
              <a:rPr lang="da-DK" sz="2400" dirty="0" smtClean="0"/>
              <a:t>selv som elev</a:t>
            </a:r>
            <a:endParaRPr lang="da-DK" sz="2400" dirty="0"/>
          </a:p>
          <a:p>
            <a:pPr marL="742950" lvl="1" indent="-285750">
              <a:spcBef>
                <a:spcPct val="20000"/>
              </a:spcBef>
              <a:buFontTx/>
              <a:buChar char="–"/>
            </a:pPr>
            <a:r>
              <a:rPr lang="da-DK" sz="2400" dirty="0"/>
              <a:t>Ved </a:t>
            </a:r>
            <a:r>
              <a:rPr lang="da-DK" sz="2400" dirty="0" smtClean="0"/>
              <a:t>at lære at </a:t>
            </a:r>
            <a:r>
              <a:rPr lang="da-DK" sz="2400" dirty="0"/>
              <a:t>fortolke den andens fortolkning</a:t>
            </a:r>
          </a:p>
          <a:p>
            <a:pPr marL="742950" lvl="1" indent="-285750">
              <a:spcBef>
                <a:spcPct val="20000"/>
              </a:spcBef>
              <a:buFontTx/>
              <a:buChar char="–"/>
            </a:pPr>
            <a:r>
              <a:rPr lang="da-DK" sz="2400" dirty="0"/>
              <a:t>Ved at </a:t>
            </a:r>
            <a:r>
              <a:rPr lang="da-DK" sz="2400" dirty="0" smtClean="0"/>
              <a:t>lære at fortolke </a:t>
            </a:r>
            <a:r>
              <a:rPr lang="da-DK" sz="2400" dirty="0"/>
              <a:t>det der sker i </a:t>
            </a:r>
            <a:r>
              <a:rPr lang="da-DK" sz="2400" dirty="0" smtClean="0"/>
              <a:t>praksis</a:t>
            </a:r>
          </a:p>
          <a:p>
            <a:pPr marL="742950" lvl="1" indent="-285750">
              <a:spcBef>
                <a:spcPct val="20000"/>
              </a:spcBef>
              <a:buFontTx/>
              <a:buChar char="–"/>
            </a:pPr>
            <a:r>
              <a:rPr lang="da-DK" sz="2400" dirty="0" smtClean="0"/>
              <a:t>Ved at lære at fortolke kultur, natur og kunst</a:t>
            </a:r>
            <a:endParaRPr lang="da-DK" sz="2400" dirty="0"/>
          </a:p>
          <a:p>
            <a:pPr marL="342900" indent="-342900">
              <a:spcBef>
                <a:spcPct val="20000"/>
              </a:spcBef>
              <a:buFontTx/>
              <a:buChar char="•"/>
            </a:pPr>
            <a:r>
              <a:rPr lang="da-DK" sz="2400" dirty="0"/>
              <a:t>Læringsrum</a:t>
            </a:r>
          </a:p>
          <a:p>
            <a:pPr marL="742950" lvl="1" indent="-285750">
              <a:spcBef>
                <a:spcPct val="20000"/>
              </a:spcBef>
              <a:buFontTx/>
              <a:buChar char="–"/>
            </a:pPr>
            <a:r>
              <a:rPr lang="da-DK" sz="2400" dirty="0"/>
              <a:t>Det ydre rum</a:t>
            </a:r>
          </a:p>
          <a:p>
            <a:pPr marL="1200150" lvl="2" indent="-285750">
              <a:spcBef>
                <a:spcPct val="20000"/>
              </a:spcBef>
              <a:buFontTx/>
              <a:buChar char="–"/>
            </a:pPr>
            <a:r>
              <a:rPr lang="da-DK" sz="2400" dirty="0"/>
              <a:t>Rammesat af </a:t>
            </a:r>
            <a:r>
              <a:rPr lang="ja-JP" altLang="da-DK" sz="2400" dirty="0"/>
              <a:t>’</a:t>
            </a:r>
            <a:r>
              <a:rPr lang="da-DK" altLang="ja-JP" sz="2400" dirty="0"/>
              <a:t>ret til at være der</a:t>
            </a:r>
            <a:r>
              <a:rPr lang="ja-JP" altLang="da-DK" sz="2400" dirty="0"/>
              <a:t>’</a:t>
            </a:r>
            <a:r>
              <a:rPr lang="da-DK" altLang="ja-JP" sz="2400" dirty="0"/>
              <a:t> og </a:t>
            </a:r>
            <a:r>
              <a:rPr lang="ja-JP" altLang="da-DK" sz="2400" dirty="0"/>
              <a:t>’</a:t>
            </a:r>
            <a:r>
              <a:rPr lang="da-DK" altLang="ja-JP" sz="2400" dirty="0"/>
              <a:t>optimal udfordring</a:t>
            </a:r>
            <a:r>
              <a:rPr lang="ja-JP" altLang="da-DK" sz="2400" dirty="0"/>
              <a:t>’</a:t>
            </a:r>
            <a:r>
              <a:rPr lang="da-DK" altLang="ja-JP" sz="2400" dirty="0"/>
              <a:t> </a:t>
            </a:r>
          </a:p>
          <a:p>
            <a:pPr marL="742950" lvl="1" indent="-285750">
              <a:spcBef>
                <a:spcPct val="20000"/>
              </a:spcBef>
              <a:buFontTx/>
              <a:buChar char="–"/>
            </a:pPr>
            <a:r>
              <a:rPr lang="da-DK" sz="2400" dirty="0"/>
              <a:t>Det indre rum</a:t>
            </a:r>
          </a:p>
          <a:p>
            <a:pPr marL="1200150" lvl="2" indent="-285750">
              <a:spcBef>
                <a:spcPct val="20000"/>
              </a:spcBef>
              <a:buFontTx/>
              <a:buChar char="–"/>
            </a:pPr>
            <a:r>
              <a:rPr lang="da-DK" sz="2400" dirty="0"/>
              <a:t>Optimering af </a:t>
            </a:r>
            <a:r>
              <a:rPr lang="ja-JP" altLang="da-DK" sz="2400" dirty="0"/>
              <a:t>’</a:t>
            </a:r>
            <a:r>
              <a:rPr lang="da-DK" altLang="ja-JP" sz="2400" dirty="0"/>
              <a:t>associative markvandringer</a:t>
            </a:r>
            <a:r>
              <a:rPr lang="ja-JP" altLang="da-DK" sz="2400" dirty="0"/>
              <a:t>’</a:t>
            </a:r>
            <a:endParaRPr lang="da-DK" altLang="ja-JP" sz="2400" dirty="0"/>
          </a:p>
          <a:p>
            <a:pPr marL="342900" indent="-342900">
              <a:spcBef>
                <a:spcPct val="20000"/>
              </a:spcBef>
            </a:pPr>
            <a:endParaRPr lang="da-DK" sz="3200" dirty="0"/>
          </a:p>
        </p:txBody>
      </p:sp>
    </p:spTree>
    <p:extLst>
      <p:ext uri="{BB962C8B-B14F-4D97-AF65-F5344CB8AC3E}">
        <p14:creationId xmlns:p14="http://schemas.microsoft.com/office/powerpoint/2010/main" val="3110508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da-DK" sz="4400" dirty="0">
                <a:solidFill>
                  <a:schemeClr val="tx2"/>
                </a:solidFill>
              </a:rPr>
              <a:t>Hvordan bliver vi dem vi </a:t>
            </a:r>
            <a:r>
              <a:rPr lang="da-DK" sz="4400" dirty="0" smtClean="0">
                <a:solidFill>
                  <a:schemeClr val="tx2"/>
                </a:solidFill>
              </a:rPr>
              <a:t>er?</a:t>
            </a:r>
            <a:endParaRPr lang="da-DK" sz="4400" dirty="0">
              <a:solidFill>
                <a:schemeClr val="tx2"/>
              </a:solidFill>
            </a:endParaRPr>
          </a:p>
          <a:p>
            <a:pPr algn="ctr"/>
            <a:r>
              <a:rPr lang="da-DK" sz="3600" dirty="0">
                <a:solidFill>
                  <a:schemeClr val="tx2"/>
                </a:solidFill>
              </a:rPr>
              <a:t>Personlighedstræk (Big </a:t>
            </a:r>
            <a:r>
              <a:rPr lang="da-DK" sz="3600" dirty="0" err="1">
                <a:solidFill>
                  <a:schemeClr val="tx2"/>
                </a:solidFill>
              </a:rPr>
              <a:t>five</a:t>
            </a:r>
            <a:r>
              <a:rPr lang="da-DK" sz="3600" dirty="0">
                <a:solidFill>
                  <a:schemeClr val="tx2"/>
                </a:solidFill>
              </a:rPr>
              <a:t>)</a:t>
            </a:r>
          </a:p>
        </p:txBody>
      </p:sp>
      <p:sp>
        <p:nvSpPr>
          <p:cNvPr id="5" name="Rectangle 5"/>
          <p:cNvSpPr>
            <a:spLocks noChangeArrowheads="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80000"/>
              </a:lnSpc>
              <a:spcBef>
                <a:spcPct val="20000"/>
              </a:spcBef>
              <a:buFontTx/>
              <a:buChar char="•"/>
            </a:pPr>
            <a:r>
              <a:rPr lang="da-DK" sz="2000" b="1"/>
              <a:t>Udadvendthed:</a:t>
            </a:r>
            <a:r>
              <a:rPr lang="da-DK" sz="2000"/>
              <a:t> Tendens til højt energiniveau, snakkesaglighed, at man godt kan lide at lave sjov og at man er social. Score man lavt er der tendens til indadvendthed, stille eller reserveret i sociale sammenhænge. </a:t>
            </a:r>
          </a:p>
          <a:p>
            <a:pPr marL="342900" indent="-342900">
              <a:lnSpc>
                <a:spcPct val="80000"/>
              </a:lnSpc>
              <a:spcBef>
                <a:spcPct val="20000"/>
              </a:spcBef>
              <a:buFontTx/>
              <a:buChar char="•"/>
            </a:pPr>
            <a:r>
              <a:rPr lang="da-DK" sz="2000" b="1"/>
              <a:t>Venlighed:</a:t>
            </a:r>
            <a:r>
              <a:rPr lang="da-DK" sz="2000"/>
              <a:t> Rettethed mod andre, man virker sympatisk og er tilgivende. Score man lavt på denne variabel kan det vise sig som vredladenhed, hårdhed, råhed og kritisk holdning.</a:t>
            </a:r>
          </a:p>
          <a:p>
            <a:pPr marL="342900" indent="-342900">
              <a:lnSpc>
                <a:spcPct val="80000"/>
              </a:lnSpc>
              <a:spcBef>
                <a:spcPct val="20000"/>
              </a:spcBef>
              <a:buFontTx/>
              <a:buChar char="•"/>
            </a:pPr>
            <a:r>
              <a:rPr lang="da-DK" sz="2000" b="1"/>
              <a:t>Samvittighedsfuldhed:</a:t>
            </a:r>
            <a:r>
              <a:rPr lang="da-DK" sz="2000"/>
              <a:t> Stor grad af selvkontrol, omhyggelighed i arbejde og selvdisciplin. Hvis man score lavt, kan der være tendens til overfladisk arbejde og til en vis glemsomhed.</a:t>
            </a:r>
          </a:p>
          <a:p>
            <a:pPr marL="342900" indent="-342900">
              <a:lnSpc>
                <a:spcPct val="80000"/>
              </a:lnSpc>
              <a:spcBef>
                <a:spcPct val="20000"/>
              </a:spcBef>
              <a:buFontTx/>
              <a:buChar char="•"/>
            </a:pPr>
            <a:r>
              <a:rPr lang="da-DK" sz="2000" b="1"/>
              <a:t>Negativ emotionel stabilitet:</a:t>
            </a:r>
            <a:r>
              <a:rPr lang="da-DK" sz="2000"/>
              <a:t> Tendens til stress, bekymring, usikkerhed, og at man lader sig forstyrre af omgivelserne. Score man lavt, er der tendens til rolig, stabilitet og afslappet fremtræden. </a:t>
            </a:r>
          </a:p>
          <a:p>
            <a:pPr marL="342900" indent="-342900">
              <a:lnSpc>
                <a:spcPct val="80000"/>
              </a:lnSpc>
              <a:spcBef>
                <a:spcPct val="20000"/>
              </a:spcBef>
              <a:buFontTx/>
              <a:buChar char="•"/>
            </a:pPr>
            <a:r>
              <a:rPr lang="da-DK" sz="2000" b="1"/>
              <a:t>Åbenhed over for forandringer:</a:t>
            </a:r>
            <a:r>
              <a:rPr lang="da-DK" sz="2000"/>
              <a:t> Tendens til at man tænker originalt, er kreativ, nysgerrig, kan rumme kompleksitet og er åben over for forandringer. Score man lavt, er der tendens til at man vil have orden og systemer. </a:t>
            </a:r>
          </a:p>
        </p:txBody>
      </p:sp>
    </p:spTree>
    <p:extLst>
      <p:ext uri="{BB962C8B-B14F-4D97-AF65-F5344CB8AC3E}">
        <p14:creationId xmlns:p14="http://schemas.microsoft.com/office/powerpoint/2010/main" val="389984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mtClean="0">
                <a:latin typeface="Arial" charset="0"/>
              </a:rPr>
              <a:t>Stil</a:t>
            </a:r>
            <a:endParaRPr lang="en-US">
              <a:latin typeface="Arial" charset="0"/>
            </a:endParaRPr>
          </a:p>
        </p:txBody>
      </p:sp>
      <p:sp>
        <p:nvSpPr>
          <p:cNvPr id="3" name="Content Placeholder 2"/>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latin typeface="Arial" charset="0"/>
              </a:rPr>
              <a:t>Du står i en situation hvor du er meget usikker på hvad du skal gøre.</a:t>
            </a:r>
          </a:p>
          <a:p>
            <a:r>
              <a:rPr lang="en-US" smtClean="0">
                <a:latin typeface="Arial" charset="0"/>
              </a:rPr>
              <a:t>Hvad er det første du gør?</a:t>
            </a:r>
          </a:p>
          <a:p>
            <a:pPr lvl="1"/>
            <a:r>
              <a:rPr lang="en-US" smtClean="0">
                <a:latin typeface="Arial" charset="0"/>
              </a:rPr>
              <a:t>Tænker dig grundigt om!</a:t>
            </a:r>
          </a:p>
          <a:p>
            <a:pPr lvl="1"/>
            <a:r>
              <a:rPr lang="en-US" smtClean="0">
                <a:latin typeface="Arial" charset="0"/>
              </a:rPr>
              <a:t>Mærker efter hvordan du har det!</a:t>
            </a:r>
          </a:p>
          <a:p>
            <a:pPr lvl="1"/>
            <a:r>
              <a:rPr lang="en-US" smtClean="0">
                <a:latin typeface="Arial" charset="0"/>
              </a:rPr>
              <a:t>Gør noget!</a:t>
            </a:r>
            <a:endParaRPr lang="en-US">
              <a:latin typeface="Arial" charset="0"/>
            </a:endParaRPr>
          </a:p>
        </p:txBody>
      </p:sp>
    </p:spTree>
    <p:extLst>
      <p:ext uri="{BB962C8B-B14F-4D97-AF65-F5344CB8AC3E}">
        <p14:creationId xmlns:p14="http://schemas.microsoft.com/office/powerpoint/2010/main" val="2259786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lvl="1" algn="ctr" defTabSz="457200" rtl="0">
              <a:spcBef>
                <a:spcPct val="0"/>
              </a:spcBef>
            </a:pPr>
            <a:r>
              <a:rPr lang="da-DK" sz="3600" dirty="0" smtClean="0"/>
              <a:t>Fagprofessionens identitet er udspændt mellem narrativ og script</a:t>
            </a:r>
            <a:br>
              <a:rPr lang="da-DK" sz="3600" dirty="0" smtClean="0"/>
            </a:br>
            <a:endParaRPr lang="da-DK" sz="3600" dirty="0"/>
          </a:p>
        </p:txBody>
      </p:sp>
      <p:sp>
        <p:nvSpPr>
          <p:cNvPr id="3" name="Pladsholder til indhold 2"/>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buFont typeface="Arial"/>
              <a:buNone/>
            </a:pPr>
            <a:endParaRPr lang="da-DK" smtClean="0">
              <a:latin typeface="Arial" charset="0"/>
            </a:endParaRPr>
          </a:p>
          <a:p>
            <a:pPr marL="0" indent="0">
              <a:buFont typeface="Arial"/>
              <a:buNone/>
            </a:pPr>
            <a:endParaRPr lang="da-DK" dirty="0">
              <a:latin typeface="Arial" charset="0"/>
            </a:endParaRPr>
          </a:p>
        </p:txBody>
      </p:sp>
      <p:sp>
        <p:nvSpPr>
          <p:cNvPr id="4" name="Titel 1"/>
          <p:cNvSpPr txBox="1">
            <a:spLocks/>
          </p:cNvSpPr>
          <p:nvPr/>
        </p:nvSpPr>
        <p:spPr>
          <a:xfrm>
            <a:off x="457200" y="274638"/>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da-DK" dirty="0" smtClean="0">
                <a:latin typeface="Arial" charset="0"/>
              </a:rPr>
              <a:t/>
            </a:r>
            <a:br>
              <a:rPr lang="da-DK" dirty="0" smtClean="0">
                <a:latin typeface="Arial" charset="0"/>
              </a:rPr>
            </a:br>
            <a:endParaRPr lang="da-DK" dirty="0">
              <a:latin typeface="Arial" charset="0"/>
            </a:endParaRPr>
          </a:p>
        </p:txBody>
      </p:sp>
      <p:sp>
        <p:nvSpPr>
          <p:cNvPr id="5" name="Pladsholder til indhold 2"/>
          <p:cNvSpPr txBox="1">
            <a:spLocks/>
          </p:cNvSpPr>
          <p:nvPr/>
        </p:nvSpPr>
        <p:spPr>
          <a:xfrm>
            <a:off x="539552" y="1196752"/>
            <a:ext cx="8229600" cy="554461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endParaRPr lang="da-DK" dirty="0" smtClean="0">
              <a:latin typeface="Arial" charset="0"/>
            </a:endParaRPr>
          </a:p>
          <a:p>
            <a:r>
              <a:rPr lang="da-DK" sz="2800" dirty="0" smtClean="0">
                <a:latin typeface="Arial" charset="0"/>
              </a:rPr>
              <a:t>Narrativets grundform er:</a:t>
            </a:r>
            <a:endParaRPr lang="da-DK" sz="2800" dirty="0">
              <a:latin typeface="Arial" charset="0"/>
            </a:endParaRPr>
          </a:p>
          <a:p>
            <a:pPr lvl="1"/>
            <a:r>
              <a:rPr lang="da-DK" dirty="0" smtClean="0">
                <a:latin typeface="Arial" charset="0"/>
              </a:rPr>
              <a:t>En tidsorden</a:t>
            </a:r>
          </a:p>
          <a:p>
            <a:pPr lvl="1"/>
            <a:r>
              <a:rPr lang="da-DK" dirty="0" smtClean="0">
                <a:latin typeface="Arial" charset="0"/>
              </a:rPr>
              <a:t>Et plot</a:t>
            </a:r>
          </a:p>
          <a:p>
            <a:r>
              <a:rPr lang="da-DK" sz="2800" dirty="0" smtClean="0">
                <a:latin typeface="Arial" charset="0"/>
              </a:rPr>
              <a:t>Som hjælper os til:</a:t>
            </a:r>
          </a:p>
          <a:p>
            <a:pPr lvl="1" eaLnBrk="1" hangingPunct="1">
              <a:lnSpc>
                <a:spcPct val="80000"/>
              </a:lnSpc>
            </a:pPr>
            <a:r>
              <a:rPr lang="da-DK" dirty="0" smtClean="0"/>
              <a:t>til </a:t>
            </a:r>
            <a:r>
              <a:rPr lang="da-DK" dirty="0"/>
              <a:t>følelsesmæssigt at gennemleve det svære</a:t>
            </a:r>
          </a:p>
          <a:p>
            <a:pPr lvl="1" eaLnBrk="1" hangingPunct="1">
              <a:lnSpc>
                <a:spcPct val="80000"/>
              </a:lnSpc>
            </a:pPr>
            <a:r>
              <a:rPr lang="da-DK" dirty="0" smtClean="0"/>
              <a:t>skaber </a:t>
            </a:r>
            <a:r>
              <a:rPr lang="da-DK" dirty="0"/>
              <a:t>mening</a:t>
            </a:r>
          </a:p>
          <a:p>
            <a:pPr lvl="1" eaLnBrk="1" hangingPunct="1">
              <a:lnSpc>
                <a:spcPct val="80000"/>
              </a:lnSpc>
            </a:pPr>
            <a:r>
              <a:rPr lang="da-DK" dirty="0" smtClean="0"/>
              <a:t>skaber </a:t>
            </a:r>
            <a:r>
              <a:rPr lang="da-DK" dirty="0"/>
              <a:t>klarhed over de nye muligheder </a:t>
            </a:r>
          </a:p>
          <a:p>
            <a:pPr lvl="1" eaLnBrk="1" hangingPunct="1">
              <a:lnSpc>
                <a:spcPct val="80000"/>
              </a:lnSpc>
            </a:pPr>
            <a:r>
              <a:rPr lang="da-DK" dirty="0"/>
              <a:t>h</a:t>
            </a:r>
            <a:r>
              <a:rPr lang="da-DK" dirty="0" smtClean="0"/>
              <a:t>jælper </a:t>
            </a:r>
            <a:r>
              <a:rPr lang="da-DK" dirty="0"/>
              <a:t>til at komme til rette med sit liv</a:t>
            </a:r>
          </a:p>
          <a:p>
            <a:pPr lvl="1" eaLnBrk="1" hangingPunct="1">
              <a:lnSpc>
                <a:spcPct val="80000"/>
              </a:lnSpc>
            </a:pPr>
            <a:r>
              <a:rPr lang="da-DK" dirty="0" smtClean="0"/>
              <a:t>hjælper </a:t>
            </a:r>
            <a:r>
              <a:rPr lang="da-DK" dirty="0"/>
              <a:t>til at forbinde sig med kanon</a:t>
            </a:r>
          </a:p>
          <a:p>
            <a:pPr eaLnBrk="1" hangingPunct="1">
              <a:lnSpc>
                <a:spcPct val="80000"/>
              </a:lnSpc>
            </a:pPr>
            <a:r>
              <a:rPr lang="da-DK" sz="2800" dirty="0"/>
              <a:t>Og </a:t>
            </a:r>
            <a:r>
              <a:rPr lang="da-DK" sz="2800" dirty="0" smtClean="0"/>
              <a:t>for os </a:t>
            </a:r>
            <a:r>
              <a:rPr lang="da-DK" sz="2800" dirty="0"/>
              <a:t>professionelle:</a:t>
            </a:r>
          </a:p>
          <a:p>
            <a:pPr lvl="1" eaLnBrk="1" hangingPunct="1">
              <a:lnSpc>
                <a:spcPct val="80000"/>
              </a:lnSpc>
            </a:pPr>
            <a:r>
              <a:rPr lang="da-DK" dirty="0" smtClean="0"/>
              <a:t>hjælper </a:t>
            </a:r>
            <a:r>
              <a:rPr lang="da-DK" dirty="0"/>
              <a:t>os til at skabe den retvisende institution</a:t>
            </a:r>
          </a:p>
          <a:p>
            <a:endParaRPr lang="da-DK" dirty="0">
              <a:latin typeface="Arial" charset="0"/>
            </a:endParaRPr>
          </a:p>
        </p:txBody>
      </p:sp>
    </p:spTree>
    <p:extLst>
      <p:ext uri="{BB962C8B-B14F-4D97-AF65-F5344CB8AC3E}">
        <p14:creationId xmlns:p14="http://schemas.microsoft.com/office/powerpoint/2010/main" val="2398952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da-DK" sz="4400">
                <a:solidFill>
                  <a:schemeClr val="tx2"/>
                </a:solidFill>
              </a:rPr>
              <a:t>Scriptet:</a:t>
            </a:r>
          </a:p>
        </p:txBody>
      </p:sp>
      <p:sp>
        <p:nvSpPr>
          <p:cNvPr id="3" name="Pladsholder til indhold 2"/>
          <p:cNvSpPr txBox="1">
            <a:spLocks/>
          </p:cNvSpPr>
          <p:nvPr/>
        </p:nvSpPr>
        <p:spPr>
          <a:xfrm>
            <a:off x="457200" y="1600200"/>
            <a:ext cx="8229600" cy="4525963"/>
          </a:xfrm>
          <a:prstGeom prst="rect">
            <a:avLst/>
          </a:prstGeom>
        </p:spPr>
        <p:txBody>
          <a:bodyPr>
            <a:normAutofit fontScale="92500" lnSpcReduction="10000"/>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da-DK" dirty="0" smtClean="0"/>
              <a:t>Hvad sker der når vi handler? Vi gør det i:</a:t>
            </a:r>
          </a:p>
          <a:p>
            <a:pPr lvl="1">
              <a:defRPr/>
            </a:pPr>
            <a:r>
              <a:rPr lang="da-DK" dirty="0" smtClean="0">
                <a:cs typeface="+mn-cs"/>
              </a:rPr>
              <a:t>En orden. Og i et:</a:t>
            </a:r>
          </a:p>
          <a:p>
            <a:pPr lvl="1">
              <a:defRPr/>
            </a:pPr>
            <a:r>
              <a:rPr lang="da-DK" dirty="0" smtClean="0">
                <a:cs typeface="+mn-cs"/>
              </a:rPr>
              <a:t>Et plot</a:t>
            </a:r>
          </a:p>
          <a:p>
            <a:r>
              <a:rPr lang="da-DK" sz="2800" dirty="0">
                <a:latin typeface="Arial" charset="0"/>
              </a:rPr>
              <a:t>Som hjælper os til:</a:t>
            </a:r>
          </a:p>
          <a:p>
            <a:pPr lvl="1" eaLnBrk="1" hangingPunct="1">
              <a:lnSpc>
                <a:spcPct val="80000"/>
              </a:lnSpc>
            </a:pPr>
            <a:r>
              <a:rPr lang="da-DK" dirty="0"/>
              <a:t>til følelsesmæssigt at </a:t>
            </a:r>
            <a:r>
              <a:rPr lang="da-DK" dirty="0" smtClean="0"/>
              <a:t>overkomme </a:t>
            </a:r>
            <a:r>
              <a:rPr lang="da-DK" dirty="0"/>
              <a:t>det svære</a:t>
            </a:r>
          </a:p>
          <a:p>
            <a:pPr lvl="1" eaLnBrk="1" hangingPunct="1">
              <a:lnSpc>
                <a:spcPct val="80000"/>
              </a:lnSpc>
            </a:pPr>
            <a:r>
              <a:rPr lang="da-DK" dirty="0"/>
              <a:t>skaber mening</a:t>
            </a:r>
          </a:p>
          <a:p>
            <a:pPr lvl="1" eaLnBrk="1" hangingPunct="1">
              <a:lnSpc>
                <a:spcPct val="80000"/>
              </a:lnSpc>
            </a:pPr>
            <a:r>
              <a:rPr lang="da-DK" dirty="0"/>
              <a:t>s</a:t>
            </a:r>
            <a:r>
              <a:rPr lang="da-DK" dirty="0" smtClean="0"/>
              <a:t>kaber basis for </a:t>
            </a:r>
            <a:r>
              <a:rPr lang="da-DK" dirty="0"/>
              <a:t>nye muligheder </a:t>
            </a:r>
          </a:p>
          <a:p>
            <a:pPr lvl="1" eaLnBrk="1" hangingPunct="1">
              <a:lnSpc>
                <a:spcPct val="80000"/>
              </a:lnSpc>
            </a:pPr>
            <a:r>
              <a:rPr lang="da-DK" dirty="0" smtClean="0"/>
              <a:t>Hjælper os </a:t>
            </a:r>
            <a:r>
              <a:rPr lang="da-DK" dirty="0"/>
              <a:t>til rette med </a:t>
            </a:r>
            <a:r>
              <a:rPr lang="da-DK" dirty="0" smtClean="0"/>
              <a:t>vores </a:t>
            </a:r>
            <a:r>
              <a:rPr lang="da-DK" dirty="0"/>
              <a:t>liv</a:t>
            </a:r>
          </a:p>
          <a:p>
            <a:pPr lvl="1" eaLnBrk="1" hangingPunct="1">
              <a:lnSpc>
                <a:spcPct val="80000"/>
              </a:lnSpc>
            </a:pPr>
            <a:r>
              <a:rPr lang="da-DK" dirty="0" smtClean="0"/>
              <a:t>Hjælper os </a:t>
            </a:r>
            <a:r>
              <a:rPr lang="da-DK" dirty="0"/>
              <a:t>til at forbinde </a:t>
            </a:r>
            <a:r>
              <a:rPr lang="da-DK" dirty="0" smtClean="0"/>
              <a:t>os </a:t>
            </a:r>
            <a:r>
              <a:rPr lang="da-DK" dirty="0"/>
              <a:t>med kanon</a:t>
            </a:r>
          </a:p>
          <a:p>
            <a:pPr eaLnBrk="1" hangingPunct="1">
              <a:lnSpc>
                <a:spcPct val="80000"/>
              </a:lnSpc>
            </a:pPr>
            <a:r>
              <a:rPr lang="da-DK" sz="2800" dirty="0"/>
              <a:t>Og for os professionelle:</a:t>
            </a:r>
          </a:p>
          <a:p>
            <a:pPr lvl="1" eaLnBrk="1" hangingPunct="1">
              <a:lnSpc>
                <a:spcPct val="80000"/>
              </a:lnSpc>
            </a:pPr>
            <a:r>
              <a:rPr lang="da-DK" dirty="0"/>
              <a:t>hjælper os til at skabe den </a:t>
            </a:r>
            <a:r>
              <a:rPr lang="da-DK" dirty="0" smtClean="0"/>
              <a:t>godt </a:t>
            </a:r>
            <a:r>
              <a:rPr lang="da-DK" dirty="0" err="1" smtClean="0"/>
              <a:t>driftede</a:t>
            </a:r>
            <a:r>
              <a:rPr lang="da-DK" dirty="0" smtClean="0"/>
              <a:t> </a:t>
            </a:r>
            <a:r>
              <a:rPr lang="da-DK" dirty="0"/>
              <a:t>institution</a:t>
            </a:r>
          </a:p>
          <a:p>
            <a:pPr>
              <a:buFontTx/>
              <a:buNone/>
              <a:defRPr/>
            </a:pPr>
            <a:endParaRPr lang="da-DK" dirty="0"/>
          </a:p>
        </p:txBody>
      </p:sp>
    </p:spTree>
    <p:extLst>
      <p:ext uri="{BB962C8B-B14F-4D97-AF65-F5344CB8AC3E}">
        <p14:creationId xmlns:p14="http://schemas.microsoft.com/office/powerpoint/2010/main" val="3455990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da-DK" smtClean="0"/>
              <a:t>Professionel læringsledelse er:</a:t>
            </a:r>
            <a:endParaRPr lang="da-DK" dirty="0"/>
          </a:p>
        </p:txBody>
      </p:sp>
      <p:sp>
        <p:nvSpPr>
          <p:cNvPr id="3" name="Content Placeholder 2"/>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Tx/>
              <a:buChar char="•"/>
            </a:pPr>
            <a:r>
              <a:rPr lang="da-DK" smtClean="0"/>
              <a:t> lydhør, tydelig og transparent styring</a:t>
            </a:r>
          </a:p>
          <a:p>
            <a:pPr lvl="1">
              <a:buFontTx/>
              <a:buChar char="–"/>
            </a:pPr>
            <a:r>
              <a:rPr lang="da-DK" smtClean="0"/>
              <a:t>Lydhørhed</a:t>
            </a:r>
          </a:p>
          <a:p>
            <a:pPr lvl="2">
              <a:buFontTx/>
              <a:buChar char="•"/>
            </a:pPr>
            <a:r>
              <a:rPr lang="da-DK" smtClean="0"/>
              <a:t>Kompetencer til: Forhandling/indføling/empati/rettethed/nysgerrighed/anerkendende kommunikation</a:t>
            </a:r>
          </a:p>
          <a:p>
            <a:pPr lvl="1">
              <a:buFontTx/>
              <a:buChar char="–"/>
            </a:pPr>
            <a:r>
              <a:rPr lang="da-DK" smtClean="0"/>
              <a:t>Styring</a:t>
            </a:r>
          </a:p>
          <a:p>
            <a:pPr lvl="2">
              <a:buFontTx/>
              <a:buChar char="•"/>
            </a:pPr>
            <a:r>
              <a:rPr lang="da-DK" smtClean="0"/>
              <a:t>Kompetence til at styre:</a:t>
            </a:r>
          </a:p>
          <a:p>
            <a:pPr lvl="2">
              <a:buFontTx/>
              <a:buChar char="•"/>
            </a:pPr>
            <a:r>
              <a:rPr lang="da-DK" smtClean="0"/>
              <a:t>Spilleregler(organisations- og arbejdstilrettelæggelse)</a:t>
            </a:r>
          </a:p>
          <a:p>
            <a:pPr lvl="2">
              <a:buFontTx/>
              <a:buChar char="•"/>
            </a:pPr>
            <a:r>
              <a:rPr lang="da-DK" smtClean="0"/>
              <a:t>Progression(faglig, organisationsmæssig og social)</a:t>
            </a:r>
          </a:p>
          <a:p>
            <a:pPr lvl="2">
              <a:buFontTx/>
              <a:buChar char="•"/>
            </a:pPr>
            <a:r>
              <a:rPr lang="da-DK" smtClean="0"/>
              <a:t>Differentiering</a:t>
            </a:r>
          </a:p>
          <a:p>
            <a:pPr>
              <a:buFontTx/>
              <a:buChar char="•"/>
            </a:pPr>
            <a:endParaRPr lang="da-DK" smtClean="0"/>
          </a:p>
          <a:p>
            <a:endParaRPr lang="da-DK" dirty="0"/>
          </a:p>
        </p:txBody>
      </p:sp>
    </p:spTree>
    <p:extLst>
      <p:ext uri="{BB962C8B-B14F-4D97-AF65-F5344CB8AC3E}">
        <p14:creationId xmlns:p14="http://schemas.microsoft.com/office/powerpoint/2010/main" val="1038974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da-DK" sz="4400">
                <a:solidFill>
                  <a:schemeClr val="tx2"/>
                </a:solidFill>
              </a:rPr>
              <a:t>Lærerstilens indflydelse</a:t>
            </a:r>
          </a:p>
        </p:txBody>
      </p:sp>
      <p:sp>
        <p:nvSpPr>
          <p:cNvPr id="3" name="Rectangle 5"/>
          <p:cNvSpPr>
            <a:spLocks noChangeArrowheads="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r>
              <a:rPr lang="da-DK" sz="3200"/>
              <a:t>Hvordan udkrystalliseres den gode læringsleder?</a:t>
            </a:r>
          </a:p>
          <a:p>
            <a:pPr marL="742950" lvl="1" indent="-285750">
              <a:spcBef>
                <a:spcPct val="20000"/>
              </a:spcBef>
              <a:buFontTx/>
              <a:buChar char="–"/>
            </a:pPr>
            <a:r>
              <a:rPr lang="da-DK" sz="2800"/>
              <a:t>Lydhør styring</a:t>
            </a:r>
          </a:p>
          <a:p>
            <a:pPr marL="742950" lvl="1" indent="-285750">
              <a:spcBef>
                <a:spcPct val="20000"/>
              </a:spcBef>
              <a:buFontTx/>
              <a:buChar char="–"/>
            </a:pPr>
            <a:r>
              <a:rPr lang="da-DK" sz="2800"/>
              <a:t>Fire typer lærere: Ildsjælen, problemknuseren, den harmoniske lærer og traditionens vogter </a:t>
            </a:r>
          </a:p>
          <a:p>
            <a:pPr marL="742950" lvl="1" indent="-285750">
              <a:spcBef>
                <a:spcPct val="20000"/>
              </a:spcBef>
            </a:pPr>
            <a:r>
              <a:rPr lang="da-DK"/>
              <a:t>(Hermansen(2007): Læringsledelse. Samfundslitteratur)</a:t>
            </a:r>
          </a:p>
        </p:txBody>
      </p:sp>
    </p:spTree>
    <p:extLst>
      <p:ext uri="{BB962C8B-B14F-4D97-AF65-F5344CB8AC3E}">
        <p14:creationId xmlns:p14="http://schemas.microsoft.com/office/powerpoint/2010/main" val="1244820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da-DK" dirty="0" smtClean="0"/>
              <a:t>Opgaven i undervisning er: </a:t>
            </a:r>
          </a:p>
          <a:p>
            <a:r>
              <a:rPr lang="da-DK" sz="3600" dirty="0" smtClean="0"/>
              <a:t>At hjælpe til at hjælpe sig selv</a:t>
            </a:r>
            <a:endParaRPr lang="da-DK" sz="3600" dirty="0"/>
          </a:p>
        </p:txBody>
      </p:sp>
      <p:sp>
        <p:nvSpPr>
          <p:cNvPr id="3" name="Content Placeholder 2"/>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da-DK" dirty="0" smtClean="0"/>
          </a:p>
          <a:p>
            <a:r>
              <a:rPr lang="da-DK" dirty="0" smtClean="0"/>
              <a:t>At lære at holde </a:t>
            </a:r>
            <a:r>
              <a:rPr lang="da-DK" dirty="0" err="1" smtClean="0"/>
              <a:t>nallerne</a:t>
            </a:r>
            <a:r>
              <a:rPr lang="da-DK" dirty="0" smtClean="0"/>
              <a:t> væk de rigtige steder og være dybt involveret de rigtige steder</a:t>
            </a:r>
          </a:p>
          <a:p>
            <a:r>
              <a:rPr lang="da-DK" dirty="0" smtClean="0"/>
              <a:t>Kunne afstemme sig med eleverne/studerende i krydspresset mellem hjælp og udfordring</a:t>
            </a:r>
            <a:endParaRPr lang="da-DK" dirty="0"/>
          </a:p>
        </p:txBody>
      </p:sp>
    </p:spTree>
    <p:extLst>
      <p:ext uri="{BB962C8B-B14F-4D97-AF65-F5344CB8AC3E}">
        <p14:creationId xmlns:p14="http://schemas.microsoft.com/office/powerpoint/2010/main" val="3200340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da-DK" smtClean="0"/>
              <a:t>Forudsætning</a:t>
            </a:r>
            <a:endParaRPr lang="da-DK" dirty="0"/>
          </a:p>
        </p:txBody>
      </p:sp>
      <p:sp>
        <p:nvSpPr>
          <p:cNvPr id="3" name="Content Placeholder 2"/>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da-DK" smtClean="0"/>
              <a:t>At læreren er voksen </a:t>
            </a:r>
          </a:p>
          <a:p>
            <a:pPr marL="0" indent="0">
              <a:buFont typeface="Arial"/>
              <a:buNone/>
            </a:pPr>
            <a:r>
              <a:rPr lang="da-DK" smtClean="0"/>
              <a:t>=</a:t>
            </a:r>
          </a:p>
          <a:p>
            <a:pPr marL="0" indent="0">
              <a:buFont typeface="Arial"/>
              <a:buNone/>
            </a:pPr>
            <a:r>
              <a:rPr lang="da-DK" smtClean="0"/>
              <a:t>at kunne rumme den andens afmagt uden selv at blive afmægtig</a:t>
            </a:r>
            <a:endParaRPr lang="da-DK" dirty="0"/>
          </a:p>
        </p:txBody>
      </p:sp>
    </p:spTree>
    <p:extLst>
      <p:ext uri="{BB962C8B-B14F-4D97-AF65-F5344CB8AC3E}">
        <p14:creationId xmlns:p14="http://schemas.microsoft.com/office/powerpoint/2010/main" val="1812281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457200" y="274638"/>
            <a:ext cx="8229600" cy="1143000"/>
          </a:xfrm>
          <a:prstGeom prst="rect">
            <a:avLst/>
          </a:prstGeom>
        </p:spPr>
        <p:txBody>
          <a:bodyPr>
            <a:normAutofit fontScale="97500"/>
          </a:bodyPr>
          <a:lst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a:lstStyle>
          <a:p>
            <a:pPr>
              <a:defRPr/>
            </a:pPr>
            <a:r>
              <a:rPr lang="da-DK" dirty="0" smtClean="0"/>
              <a:t>Udfordringerne i relationen</a:t>
            </a:r>
            <a:endParaRPr lang="da-DK" dirty="0"/>
          </a:p>
        </p:txBody>
      </p:sp>
      <p:sp>
        <p:nvSpPr>
          <p:cNvPr id="3" name="Pladsholder til indhold 2"/>
          <p:cNvSpPr txBox="1">
            <a:spLocks/>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FontTx/>
              <a:buChar char="•"/>
            </a:pPr>
            <a:r>
              <a:rPr lang="da-DK" sz="3200" dirty="0"/>
              <a:t>At koble sig på </a:t>
            </a:r>
            <a:r>
              <a:rPr lang="da-DK" sz="3200" dirty="0" smtClean="0"/>
              <a:t>elevernes udgangspunkt</a:t>
            </a:r>
            <a:endParaRPr lang="da-DK" sz="3200" dirty="0"/>
          </a:p>
          <a:p>
            <a:pPr lvl="1">
              <a:spcBef>
                <a:spcPct val="20000"/>
              </a:spcBef>
              <a:buFontTx/>
              <a:buChar char="–"/>
            </a:pPr>
            <a:r>
              <a:rPr lang="da-DK" sz="2800" dirty="0" smtClean="0"/>
              <a:t>At være neutral </a:t>
            </a:r>
          </a:p>
          <a:p>
            <a:pPr lvl="2">
              <a:spcBef>
                <a:spcPct val="20000"/>
              </a:spcBef>
              <a:buFontTx/>
              <a:buChar char="–"/>
            </a:pPr>
            <a:r>
              <a:rPr lang="da-DK" sz="2800" dirty="0" smtClean="0"/>
              <a:t>Synliggørelse, ansvarlighed</a:t>
            </a:r>
          </a:p>
          <a:p>
            <a:pPr lvl="1">
              <a:spcBef>
                <a:spcPct val="20000"/>
              </a:spcBef>
              <a:buFontTx/>
              <a:buChar char="–"/>
            </a:pPr>
            <a:r>
              <a:rPr lang="da-DK" sz="2800" dirty="0" smtClean="0"/>
              <a:t>Nysgerrig </a:t>
            </a:r>
            <a:r>
              <a:rPr lang="da-DK" sz="2800" dirty="0"/>
              <a:t>interviewning. Cirkulær </a:t>
            </a:r>
            <a:r>
              <a:rPr lang="da-DK" sz="2800" dirty="0" smtClean="0"/>
              <a:t>undersøgelse</a:t>
            </a:r>
          </a:p>
          <a:p>
            <a:pPr lvl="1">
              <a:spcBef>
                <a:spcPct val="20000"/>
              </a:spcBef>
              <a:buFontTx/>
              <a:buChar char="–"/>
            </a:pPr>
            <a:r>
              <a:rPr lang="da-DK" sz="2800" dirty="0" smtClean="0"/>
              <a:t>Fælles identifikation af sagsforhold</a:t>
            </a:r>
            <a:endParaRPr lang="da-DK" sz="2800" dirty="0"/>
          </a:p>
          <a:p>
            <a:pPr lvl="1">
              <a:spcBef>
                <a:spcPct val="20000"/>
              </a:spcBef>
              <a:buFontTx/>
              <a:buChar char="–"/>
            </a:pPr>
            <a:r>
              <a:rPr lang="da-DK" sz="2800" dirty="0" smtClean="0"/>
              <a:t>Fælles hypoteseformulering</a:t>
            </a:r>
            <a:endParaRPr lang="da-DK" sz="2800" dirty="0"/>
          </a:p>
          <a:p>
            <a:pPr lvl="2">
              <a:spcBef>
                <a:spcPct val="20000"/>
              </a:spcBef>
              <a:buFontTx/>
              <a:buChar char="–"/>
            </a:pPr>
            <a:r>
              <a:rPr lang="da-DK" sz="2800" dirty="0"/>
              <a:t>Formodninger, </a:t>
            </a:r>
            <a:r>
              <a:rPr lang="da-DK" sz="2800" dirty="0" smtClean="0"/>
              <a:t>udforskning, mulighed</a:t>
            </a:r>
          </a:p>
          <a:p>
            <a:pPr lvl="1">
              <a:spcBef>
                <a:spcPct val="20000"/>
              </a:spcBef>
              <a:buFontTx/>
              <a:buChar char="–"/>
            </a:pPr>
            <a:r>
              <a:rPr lang="da-DK" sz="2800" dirty="0" smtClean="0"/>
              <a:t>Opgaveidentifikation og forpligtelse</a:t>
            </a:r>
            <a:endParaRPr lang="da-DK" sz="2800" dirty="0"/>
          </a:p>
          <a:p>
            <a:pPr lvl="1">
              <a:spcBef>
                <a:spcPct val="20000"/>
              </a:spcBef>
              <a:buFontTx/>
              <a:buChar char="–"/>
            </a:pPr>
            <a:endParaRPr lang="da-DK" sz="2800" dirty="0"/>
          </a:p>
        </p:txBody>
      </p:sp>
      <p:sp>
        <p:nvSpPr>
          <p:cNvPr id="4" name="TextBox 3"/>
          <p:cNvSpPr txBox="1"/>
          <p:nvPr/>
        </p:nvSpPr>
        <p:spPr>
          <a:xfrm>
            <a:off x="357909" y="1200727"/>
            <a:ext cx="184666" cy="369332"/>
          </a:xfrm>
          <a:prstGeom prst="rect">
            <a:avLst/>
          </a:prstGeom>
          <a:noFill/>
        </p:spPr>
        <p:txBody>
          <a:bodyPr wrap="none" rtlCol="0">
            <a:spAutoFit/>
          </a:bodyPr>
          <a:lstStyle/>
          <a:p>
            <a:endParaRPr lang="da-DK" dirty="0"/>
          </a:p>
        </p:txBody>
      </p:sp>
    </p:spTree>
    <p:extLst>
      <p:ext uri="{BB962C8B-B14F-4D97-AF65-F5344CB8AC3E}">
        <p14:creationId xmlns:p14="http://schemas.microsoft.com/office/powerpoint/2010/main" val="3110911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da-DK" sz="4400" dirty="0">
                <a:solidFill>
                  <a:schemeClr val="tx2"/>
                </a:solidFill>
              </a:rPr>
              <a:t>Grundscriptet for alting</a:t>
            </a:r>
          </a:p>
          <a:p>
            <a:pPr algn="ctr"/>
            <a:r>
              <a:rPr lang="da-DK" sz="2800" dirty="0">
                <a:solidFill>
                  <a:schemeClr val="tx2"/>
                </a:solidFill>
              </a:rPr>
              <a:t>(god ledelse, undervisning og </a:t>
            </a:r>
            <a:r>
              <a:rPr lang="da-DK" sz="2800" dirty="0" smtClean="0">
                <a:solidFill>
                  <a:schemeClr val="tx2"/>
                </a:solidFill>
              </a:rPr>
              <a:t>vejledning)</a:t>
            </a:r>
            <a:endParaRPr lang="da-DK" sz="2800" dirty="0">
              <a:solidFill>
                <a:schemeClr val="tx2"/>
              </a:solidFill>
            </a:endParaRPr>
          </a:p>
          <a:p>
            <a:pPr algn="ctr"/>
            <a:endParaRPr lang="da-DK" sz="4400" dirty="0">
              <a:solidFill>
                <a:schemeClr val="tx2"/>
              </a:solidFill>
            </a:endParaRPr>
          </a:p>
        </p:txBody>
      </p:sp>
      <p:sp>
        <p:nvSpPr>
          <p:cNvPr id="5" name="Pladsholder til indhold 2"/>
          <p:cNvSpPr txBox="1">
            <a:spLocks/>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FontTx/>
              <a:buChar char="•"/>
            </a:pPr>
            <a:endParaRPr lang="da-DK" sz="3200" dirty="0"/>
          </a:p>
          <a:p>
            <a:pPr>
              <a:spcBef>
                <a:spcPct val="20000"/>
              </a:spcBef>
              <a:buFontTx/>
              <a:buChar char="•"/>
            </a:pPr>
            <a:r>
              <a:rPr lang="da-DK" sz="3200" dirty="0" smtClean="0"/>
              <a:t>Forforståelsesfortykning </a:t>
            </a:r>
            <a:r>
              <a:rPr lang="da-DK" sz="3200" dirty="0"/>
              <a:t>(</a:t>
            </a:r>
            <a:r>
              <a:rPr lang="da-DK" sz="3200" dirty="0" err="1"/>
              <a:t>Feedforward</a:t>
            </a:r>
            <a:r>
              <a:rPr lang="da-DK" sz="3200" dirty="0"/>
              <a:t>)</a:t>
            </a:r>
          </a:p>
          <a:p>
            <a:pPr>
              <a:spcBef>
                <a:spcPct val="20000"/>
              </a:spcBef>
              <a:buFontTx/>
              <a:buChar char="•"/>
            </a:pPr>
            <a:r>
              <a:rPr lang="da-DK" sz="3200" dirty="0"/>
              <a:t>Fordybelse</a:t>
            </a:r>
          </a:p>
          <a:p>
            <a:pPr>
              <a:spcBef>
                <a:spcPct val="20000"/>
              </a:spcBef>
              <a:buFontTx/>
              <a:buChar char="•"/>
            </a:pPr>
            <a:r>
              <a:rPr lang="da-DK" sz="3200" dirty="0"/>
              <a:t>Efterbearbejdning (Feedback)</a:t>
            </a:r>
          </a:p>
        </p:txBody>
      </p:sp>
      <p:sp>
        <p:nvSpPr>
          <p:cNvPr id="6" name="TextBox 5"/>
          <p:cNvSpPr txBox="1"/>
          <p:nvPr/>
        </p:nvSpPr>
        <p:spPr>
          <a:xfrm>
            <a:off x="46182" y="1477818"/>
            <a:ext cx="184666" cy="369332"/>
          </a:xfrm>
          <a:prstGeom prst="rect">
            <a:avLst/>
          </a:prstGeom>
          <a:noFill/>
        </p:spPr>
        <p:txBody>
          <a:bodyPr wrap="none" rtlCol="0">
            <a:spAutoFit/>
          </a:bodyPr>
          <a:lstStyle/>
          <a:p>
            <a:endParaRPr lang="da-DK" dirty="0"/>
          </a:p>
        </p:txBody>
      </p:sp>
    </p:spTree>
    <p:extLst>
      <p:ext uri="{BB962C8B-B14F-4D97-AF65-F5344CB8AC3E}">
        <p14:creationId xmlns:p14="http://schemas.microsoft.com/office/powerpoint/2010/main" val="1211663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da-DK" smtClean="0"/>
              <a:t>Forforståelsesfortykning</a:t>
            </a:r>
            <a:endParaRPr lang="da-DK" dirty="0"/>
          </a:p>
        </p:txBody>
      </p:sp>
      <p:sp>
        <p:nvSpPr>
          <p:cNvPr id="3" name="Content Placeholder 2"/>
          <p:cNvSpPr txBox="1">
            <a:spLocks/>
          </p:cNvSpPr>
          <p:nvPr/>
        </p:nvSpPr>
        <p:spPr>
          <a:xfrm>
            <a:off x="457200" y="1600200"/>
            <a:ext cx="8229600" cy="4525963"/>
          </a:xfrm>
          <a:prstGeom prst="rect">
            <a:avLst/>
          </a:prstGeom>
        </p:spPr>
        <p:txBody>
          <a:bodyPr>
            <a:normAutofit fontScale="850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da-DK" smtClean="0"/>
              <a:t>Hvad er formålet?</a:t>
            </a:r>
          </a:p>
          <a:p>
            <a:r>
              <a:rPr lang="da-DK" smtClean="0"/>
              <a:t>Hvilken sammenhæng hører den til i?</a:t>
            </a:r>
          </a:p>
          <a:p>
            <a:r>
              <a:rPr lang="da-DK" smtClean="0"/>
              <a:t>Hvad undrer os, og hvad vil/skal vi lære? </a:t>
            </a:r>
          </a:p>
          <a:p>
            <a:r>
              <a:rPr lang="da-DK" smtClean="0"/>
              <a:t>Hvad ved vi i forvejen?</a:t>
            </a:r>
          </a:p>
          <a:p>
            <a:r>
              <a:rPr lang="da-DK" smtClean="0"/>
              <a:t>Hvad er Læringsmålene derfor?</a:t>
            </a:r>
          </a:p>
          <a:p>
            <a:r>
              <a:rPr lang="da-DK" smtClean="0"/>
              <a:t>Hvilke elevforvaltede evalueringer (arbejdsmåde og forvaltning af egen tilrettelæggelse) og hvordan? </a:t>
            </a:r>
          </a:p>
          <a:p>
            <a:r>
              <a:rPr lang="da-DK" smtClean="0"/>
              <a:t>Hvilke faglige metoder med tillæg skal/kan vi bruge?</a:t>
            </a:r>
          </a:p>
          <a:p>
            <a:r>
              <a:rPr lang="da-DK" smtClean="0"/>
              <a:t>Hvordan organiserer vi fordybelsen?</a:t>
            </a:r>
            <a:endParaRPr lang="da-DK" dirty="0"/>
          </a:p>
        </p:txBody>
      </p:sp>
      <p:sp>
        <p:nvSpPr>
          <p:cNvPr id="4" name="TextBox 3"/>
          <p:cNvSpPr txBox="1"/>
          <p:nvPr/>
        </p:nvSpPr>
        <p:spPr>
          <a:xfrm>
            <a:off x="-842818" y="3659909"/>
            <a:ext cx="184666" cy="369332"/>
          </a:xfrm>
          <a:prstGeom prst="rect">
            <a:avLst/>
          </a:prstGeom>
          <a:noFill/>
        </p:spPr>
        <p:txBody>
          <a:bodyPr wrap="none" rtlCol="0">
            <a:spAutoFit/>
          </a:bodyPr>
          <a:lstStyle/>
          <a:p>
            <a:endParaRPr lang="da-DK" dirty="0"/>
          </a:p>
        </p:txBody>
      </p:sp>
    </p:spTree>
    <p:extLst>
      <p:ext uri="{BB962C8B-B14F-4D97-AF65-F5344CB8AC3E}">
        <p14:creationId xmlns:p14="http://schemas.microsoft.com/office/powerpoint/2010/main" val="2980040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da-DK" smtClean="0"/>
              <a:t>Fordybelsen</a:t>
            </a:r>
            <a:endParaRPr lang="da-DK" dirty="0"/>
          </a:p>
        </p:txBody>
      </p:sp>
      <p:sp>
        <p:nvSpPr>
          <p:cNvPr id="3" name="Content Placeholder 2"/>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da-DK" smtClean="0"/>
              <a:t>Alle kendte måder: træning, øvelse, informationssøgning, fremlæggelse for hinanden, eksperimentering, læsning, analyse, drøftelse, undersøgelse, træning, etc. </a:t>
            </a:r>
            <a:endParaRPr lang="da-DK" dirty="0"/>
          </a:p>
        </p:txBody>
      </p:sp>
    </p:spTree>
    <p:extLst>
      <p:ext uri="{BB962C8B-B14F-4D97-AF65-F5344CB8AC3E}">
        <p14:creationId xmlns:p14="http://schemas.microsoft.com/office/powerpoint/2010/main" val="1917200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da-DK" dirty="0" smtClean="0"/>
              <a:t>Feedback</a:t>
            </a:r>
          </a:p>
          <a:p>
            <a:r>
              <a:rPr lang="da-DK" sz="3200" dirty="0"/>
              <a:t>Hvordan ser vi om vi har opnået det vi vil? </a:t>
            </a:r>
          </a:p>
          <a:p>
            <a:endParaRPr lang="da-DK" dirty="0"/>
          </a:p>
        </p:txBody>
      </p:sp>
      <p:sp>
        <p:nvSpPr>
          <p:cNvPr id="3" name="Content Placeholder 2"/>
          <p:cNvSpPr txBox="1">
            <a:spLocks/>
          </p:cNvSpPr>
          <p:nvPr/>
        </p:nvSpPr>
        <p:spPr>
          <a:xfrm>
            <a:off x="457200" y="1600200"/>
            <a:ext cx="8229600" cy="4525963"/>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da-DK" dirty="0" smtClean="0"/>
              <a:t>På </a:t>
            </a:r>
            <a:r>
              <a:rPr lang="da-DK" dirty="0"/>
              <a:t>fagligt fremskridt: test, interview, bedømmelse, målt op mod </a:t>
            </a:r>
            <a:r>
              <a:rPr lang="da-DK" dirty="0" smtClean="0"/>
              <a:t>læringsmål,</a:t>
            </a:r>
            <a:endParaRPr lang="da-DK" dirty="0"/>
          </a:p>
          <a:p>
            <a:pPr lvl="1"/>
            <a:r>
              <a:rPr lang="da-DK" dirty="0"/>
              <a:t>På </a:t>
            </a:r>
            <a:r>
              <a:rPr lang="da-DK" dirty="0" smtClean="0"/>
              <a:t>arbejdsmåden: Undersøgelse af erfaringer med metoder, interview, undersøgende drøftelse</a:t>
            </a:r>
            <a:endParaRPr lang="da-DK" dirty="0"/>
          </a:p>
          <a:p>
            <a:pPr lvl="1"/>
            <a:r>
              <a:rPr lang="da-DK" dirty="0"/>
              <a:t>På kvaliteten i egen forvaltning af fremskridt og </a:t>
            </a:r>
            <a:r>
              <a:rPr lang="da-DK" dirty="0" smtClean="0"/>
              <a:t>arbejdsmåde: Hvad hjælper dig? Hvordan holder du det ud? Hvornår er du bedst?</a:t>
            </a:r>
            <a:endParaRPr lang="da-DK" dirty="0"/>
          </a:p>
          <a:p>
            <a:pPr lvl="1"/>
            <a:r>
              <a:rPr lang="da-DK" dirty="0"/>
              <a:t>På </a:t>
            </a:r>
            <a:r>
              <a:rPr lang="da-DK" dirty="0" smtClean="0"/>
              <a:t>person: Drop det!</a:t>
            </a:r>
            <a:endParaRPr lang="da-DK" dirty="0"/>
          </a:p>
          <a:p>
            <a:pPr marL="0" indent="0">
              <a:buNone/>
            </a:pPr>
            <a:endParaRPr lang="da-DK" dirty="0" smtClean="0"/>
          </a:p>
          <a:p>
            <a:pPr lvl="1"/>
            <a:endParaRPr lang="da-DK" dirty="0" smtClean="0"/>
          </a:p>
          <a:p>
            <a:pPr lvl="1"/>
            <a:endParaRPr lang="da-DK" dirty="0" smtClean="0"/>
          </a:p>
          <a:p>
            <a:pPr lvl="1"/>
            <a:endParaRPr lang="da-DK" dirty="0" smtClean="0"/>
          </a:p>
          <a:p>
            <a:pPr lvl="1"/>
            <a:endParaRPr lang="da-DK" dirty="0"/>
          </a:p>
        </p:txBody>
      </p:sp>
    </p:spTree>
    <p:extLst>
      <p:ext uri="{BB962C8B-B14F-4D97-AF65-F5344CB8AC3E}">
        <p14:creationId xmlns:p14="http://schemas.microsoft.com/office/powerpoint/2010/main" val="4008142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686800" cy="1143000"/>
          </a:xfrm>
          <a:prstGeom prst="rect">
            <a:avLst/>
          </a:prstGeom>
        </p:spPr>
        <p:txBody>
          <a:bodyPr>
            <a:normAutofit fontScale="2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a-DK" dirty="0" smtClean="0"/>
              <a:t/>
            </a:r>
            <a:br>
              <a:rPr lang="da-DK" dirty="0" smtClean="0"/>
            </a:br>
            <a:r>
              <a:rPr lang="da-DK" sz="16000" dirty="0" smtClean="0"/>
              <a:t>Om håndværk og kunst i lærerarbejdet</a:t>
            </a:r>
            <a:br>
              <a:rPr lang="da-DK" sz="16000" dirty="0" smtClean="0"/>
            </a:br>
            <a:endParaRPr lang="da-DK" sz="16000" dirty="0"/>
          </a:p>
        </p:txBody>
      </p:sp>
      <p:sp>
        <p:nvSpPr>
          <p:cNvPr id="3" name="Content Placeholder 2"/>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da-DK" smtClean="0"/>
              <a:t>Hvorfor denne skelnen?</a:t>
            </a:r>
          </a:p>
          <a:p>
            <a:r>
              <a:rPr lang="da-DK" smtClean="0"/>
              <a:t>En præcisering:</a:t>
            </a:r>
          </a:p>
          <a:p>
            <a:pPr lvl="1"/>
            <a:r>
              <a:rPr lang="da-DK" smtClean="0"/>
              <a:t>Instrumentel praktiker</a:t>
            </a:r>
          </a:p>
          <a:p>
            <a:pPr lvl="1"/>
            <a:r>
              <a:rPr lang="da-DK" smtClean="0"/>
              <a:t>Håndværks praktiker</a:t>
            </a:r>
          </a:p>
          <a:p>
            <a:pPr lvl="1"/>
            <a:r>
              <a:rPr lang="da-DK" smtClean="0"/>
              <a:t>Kunst(håndværks) praktiker</a:t>
            </a:r>
            <a:endParaRPr lang="da-DK" dirty="0"/>
          </a:p>
        </p:txBody>
      </p:sp>
    </p:spTree>
    <p:extLst>
      <p:ext uri="{BB962C8B-B14F-4D97-AF65-F5344CB8AC3E}">
        <p14:creationId xmlns:p14="http://schemas.microsoft.com/office/powerpoint/2010/main" val="2447414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a-DK" sz="4000" smtClean="0"/>
              <a:t>Om refleksion og praksis</a:t>
            </a:r>
            <a:endParaRPr lang="da-DK" sz="4000" dirty="0"/>
          </a:p>
        </p:txBody>
      </p:sp>
      <p:sp>
        <p:nvSpPr>
          <p:cNvPr id="3" name="Content Placeholder 2"/>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da-DK" smtClean="0"/>
              <a:t>En taksonomi:</a:t>
            </a:r>
          </a:p>
          <a:p>
            <a:pPr lvl="1"/>
            <a:r>
              <a:rPr lang="da-DK" smtClean="0"/>
              <a:t>Praksis som automatflow (automatscriptudfoldelse)</a:t>
            </a:r>
          </a:p>
          <a:p>
            <a:pPr lvl="1"/>
            <a:r>
              <a:rPr lang="da-DK" smtClean="0"/>
              <a:t>Praksis som kalibreret flow (indskydning)</a:t>
            </a:r>
          </a:p>
          <a:p>
            <a:pPr lvl="1"/>
            <a:r>
              <a:rPr lang="da-DK" smtClean="0"/>
              <a:t>Praksis som justeret flow (hurtig udskiftning af script)</a:t>
            </a:r>
          </a:p>
          <a:p>
            <a:pPr lvl="1"/>
            <a:r>
              <a:rPr lang="da-DK" smtClean="0"/>
              <a:t>Refleksion over praksis (historiefortælling)</a:t>
            </a:r>
          </a:p>
          <a:p>
            <a:endParaRPr lang="da-DK" dirty="0"/>
          </a:p>
        </p:txBody>
      </p:sp>
    </p:spTree>
    <p:extLst>
      <p:ext uri="{BB962C8B-B14F-4D97-AF65-F5344CB8AC3E}">
        <p14:creationId xmlns:p14="http://schemas.microsoft.com/office/powerpoint/2010/main" val="1315778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err="1" smtClean="0"/>
              <a:t>To’er</a:t>
            </a:r>
            <a:r>
              <a:rPr lang="da-DK" dirty="0" smtClean="0"/>
              <a:t> drøftelse</a:t>
            </a:r>
            <a:endParaRPr lang="da-DK" dirty="0"/>
          </a:p>
        </p:txBody>
      </p:sp>
      <p:sp>
        <p:nvSpPr>
          <p:cNvPr id="3" name="Content Placeholder 2"/>
          <p:cNvSpPr>
            <a:spLocks noGrp="1"/>
          </p:cNvSpPr>
          <p:nvPr>
            <p:ph idx="1"/>
          </p:nvPr>
        </p:nvSpPr>
        <p:spPr/>
        <p:txBody>
          <a:bodyPr>
            <a:normAutofit fontScale="92500"/>
          </a:bodyPr>
          <a:lstStyle/>
          <a:p>
            <a:r>
              <a:rPr lang="da-DK" dirty="0" smtClean="0"/>
              <a:t>I har nu 20 minutter til fællesdrøftelse. Den kan på almindelig civilulydighedsmåde bare tage udgangspunkt i det, der falder for, men det kan også tage udgangspunkt i følgende spørgsmål:</a:t>
            </a:r>
          </a:p>
          <a:p>
            <a:r>
              <a:rPr lang="da-DK" dirty="0" smtClean="0"/>
              <a:t>Hvad ramte dig med størst overraskelse/forundring?</a:t>
            </a:r>
          </a:p>
          <a:p>
            <a:r>
              <a:rPr lang="da-DK" dirty="0" smtClean="0"/>
              <a:t>Er der noget du skal huske på at få undersøgt i forhold til din egen praksis som praktiklærer?</a:t>
            </a:r>
          </a:p>
          <a:p>
            <a:r>
              <a:rPr lang="da-DK" dirty="0" smtClean="0"/>
              <a:t>Bring det vigtigste ind i vores </a:t>
            </a:r>
            <a:r>
              <a:rPr lang="da-DK" smtClean="0"/>
              <a:t>afsluttende plenum!</a:t>
            </a:r>
            <a:endParaRPr lang="da-DK" dirty="0"/>
          </a:p>
        </p:txBody>
      </p:sp>
    </p:spTree>
    <p:extLst>
      <p:ext uri="{BB962C8B-B14F-4D97-AF65-F5344CB8AC3E}">
        <p14:creationId xmlns:p14="http://schemas.microsoft.com/office/powerpoint/2010/main" val="664862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da-DK" sz="4400">
                <a:solidFill>
                  <a:schemeClr val="tx2"/>
                </a:solidFill>
              </a:rPr>
              <a:t>Grundlæggende litteratur</a:t>
            </a:r>
          </a:p>
        </p:txBody>
      </p:sp>
      <p:sp>
        <p:nvSpPr>
          <p:cNvPr id="3" name="Rectangle 3"/>
          <p:cNvSpPr txBox="1">
            <a:spLocks noChangeArrowheads="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Tx/>
              <a:buChar char="•"/>
              <a:defRPr/>
            </a:pPr>
            <a:r>
              <a:rPr lang="da-DK" sz="2800" dirty="0" err="1" smtClean="0"/>
              <a:t>Bjerresgaard</a:t>
            </a:r>
            <a:r>
              <a:rPr lang="da-DK" sz="2800" dirty="0" smtClean="0"/>
              <a:t>, H &amp; M. Hermansen (2016): Undervisning mellem håndværk og kunst. Samfundslitteratur</a:t>
            </a:r>
          </a:p>
          <a:p>
            <a:pPr eaLnBrk="1" hangingPunct="1">
              <a:spcBef>
                <a:spcPct val="20000"/>
              </a:spcBef>
              <a:buFontTx/>
              <a:buChar char="•"/>
              <a:defRPr/>
            </a:pPr>
            <a:r>
              <a:rPr lang="da-DK" sz="2800" dirty="0" smtClean="0"/>
              <a:t>Hermansen, M. (2004): Omlæring. Klim</a:t>
            </a:r>
          </a:p>
          <a:p>
            <a:pPr eaLnBrk="1" hangingPunct="1">
              <a:spcBef>
                <a:spcPct val="20000"/>
              </a:spcBef>
              <a:buFontTx/>
              <a:buChar char="•"/>
              <a:defRPr/>
            </a:pPr>
            <a:r>
              <a:rPr lang="da-DK" sz="2800" dirty="0" smtClean="0"/>
              <a:t>Hermansen, M. m.fl.(2007): Læringsledelse. Samfundslitteratur.</a:t>
            </a:r>
          </a:p>
          <a:p>
            <a:pPr eaLnBrk="1" hangingPunct="1">
              <a:spcBef>
                <a:spcPct val="20000"/>
              </a:spcBef>
              <a:buFontTx/>
              <a:buChar char="•"/>
              <a:defRPr/>
            </a:pPr>
            <a:r>
              <a:rPr lang="da-DK" sz="2800" dirty="0" smtClean="0"/>
              <a:t>Hermansen, M. </a:t>
            </a:r>
            <a:r>
              <a:rPr lang="da-DK" sz="2800" dirty="0" err="1" smtClean="0"/>
              <a:t>Løw</a:t>
            </a:r>
            <a:r>
              <a:rPr lang="da-DK" sz="2800" dirty="0" smtClean="0"/>
              <a:t>, O. &amp; Petersen, V. (2008): Kommunikation og samarbejde – i professionelle relationer. Alinea.</a:t>
            </a:r>
          </a:p>
          <a:p>
            <a:pPr eaLnBrk="1" hangingPunct="1">
              <a:spcBef>
                <a:spcPct val="20000"/>
              </a:spcBef>
              <a:buFontTx/>
              <a:buChar char="•"/>
              <a:defRPr/>
            </a:pPr>
            <a:r>
              <a:rPr lang="da-DK" sz="2800" dirty="0" smtClean="0"/>
              <a:t>Hermansen, M. (2014): Så det… om liv fagligt fortolket og fortællingsforvansket. Multivers.</a:t>
            </a:r>
            <a:endParaRPr lang="da-DK" sz="2800" u="sng" dirty="0" smtClean="0">
              <a:solidFill>
                <a:srgbClr val="3366FF"/>
              </a:solidFill>
            </a:endParaRPr>
          </a:p>
          <a:p>
            <a:pPr marL="0" indent="0" eaLnBrk="1" hangingPunct="1">
              <a:spcBef>
                <a:spcPct val="20000"/>
              </a:spcBef>
              <a:defRPr/>
            </a:pPr>
            <a:endParaRPr lang="da-DK" sz="2800" dirty="0" smtClean="0"/>
          </a:p>
        </p:txBody>
      </p:sp>
    </p:spTree>
    <p:extLst>
      <p:ext uri="{BB962C8B-B14F-4D97-AF65-F5344CB8AC3E}">
        <p14:creationId xmlns:p14="http://schemas.microsoft.com/office/powerpoint/2010/main" val="3402682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cintosh HD:Users:hermansen:Library:Containers:com.apple.mail:Data:Library:Mail Downloads:BDED2CF3-19C3-43F0-9A15-DCECA7852F52:79173637 Så det - flyer.pd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4700" y="-685800"/>
            <a:ext cx="5054600" cy="822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0976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65</TotalTime>
  <Words>1132</Words>
  <Application>Microsoft Office PowerPoint</Application>
  <PresentationFormat>Skærmshow (4:3)</PresentationFormat>
  <Paragraphs>164</Paragraphs>
  <Slides>24</Slides>
  <Notes>0</Notes>
  <HiddenSlides>0</HiddenSlides>
  <MMClips>0</MMClips>
  <ScaleCrop>false</ScaleCrop>
  <HeadingPairs>
    <vt:vector size="4" baseType="variant">
      <vt:variant>
        <vt:lpstr>Tema</vt:lpstr>
      </vt:variant>
      <vt:variant>
        <vt:i4>1</vt:i4>
      </vt:variant>
      <vt:variant>
        <vt:lpstr>Diastitler</vt:lpstr>
      </vt:variant>
      <vt:variant>
        <vt:i4>24</vt:i4>
      </vt:variant>
    </vt:vector>
  </HeadingPairs>
  <TitlesOfParts>
    <vt:vector size="25" baseType="lpstr">
      <vt:lpstr>Office Theme</vt:lpstr>
      <vt:lpstr>Hvad skal en ny lærer kunne? Praktiklærerkursus 3/4-2017</vt:lpstr>
      <vt:lpstr>Program</vt:lpstr>
      <vt:lpstr>Spiseseddel</vt:lpstr>
      <vt:lpstr>Formålet</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To’er drøftelse</vt:lpstr>
      <vt:lpstr>PowerPoint-præsentation</vt:lpstr>
      <vt:lpstr>PowerPoint-præsentation</vt:lpstr>
    </vt:vector>
  </TitlesOfParts>
  <Company>CBS Learning Lab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Hvad skal en ny lærer kunne? Praktiklærerkursus 3/4-2017</dc:title>
  <dc:creator>Mads Hermansen</dc:creator>
  <cp:lastModifiedBy>Skolebruger</cp:lastModifiedBy>
  <cp:revision>7</cp:revision>
  <dcterms:created xsi:type="dcterms:W3CDTF">2017-02-22T10:06:29Z</dcterms:created>
  <dcterms:modified xsi:type="dcterms:W3CDTF">2017-04-03T12:46:06Z</dcterms:modified>
</cp:coreProperties>
</file>