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7" r:id="rId4"/>
    <p:sldId id="265" r:id="rId5"/>
    <p:sldId id="258" r:id="rId6"/>
    <p:sldId id="266" r:id="rId7"/>
    <p:sldId id="259" r:id="rId8"/>
    <p:sldId id="260" r:id="rId9"/>
    <p:sldId id="261" r:id="rId10"/>
    <p:sldId id="267" r:id="rId11"/>
    <p:sldId id="262" r:id="rId12"/>
    <p:sldId id="263" r:id="rId1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96" d="100"/>
          <a:sy n="96" d="100"/>
        </p:scale>
        <p:origin x="78"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smtClean="0"/>
              <a:t>Klik for at redigere i master</a:t>
            </a:r>
            <a:endParaRPr lang="da-DK"/>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smtClean="0"/>
              <a:t>Klik for at redigere undertiteltypografien i masteren</a:t>
            </a:r>
            <a:endParaRPr lang="da-DK"/>
          </a:p>
        </p:txBody>
      </p:sp>
      <p:sp>
        <p:nvSpPr>
          <p:cNvPr id="4" name="Pladsholder til dato 3"/>
          <p:cNvSpPr>
            <a:spLocks noGrp="1"/>
          </p:cNvSpPr>
          <p:nvPr>
            <p:ph type="dt" sz="half" idx="10"/>
          </p:nvPr>
        </p:nvSpPr>
        <p:spPr/>
        <p:txBody>
          <a:bodyPr/>
          <a:lstStyle/>
          <a:p>
            <a:fld id="{4EC0CD81-33D1-4F32-9941-A6A2143D16B5}" type="datetimeFigureOut">
              <a:rPr lang="da-DK" smtClean="0"/>
              <a:t>05-04-2017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88B3FBD3-A7B5-426D-806D-EF352B850120}" type="slidenum">
              <a:rPr lang="da-DK" smtClean="0"/>
              <a:t>‹nr.›</a:t>
            </a:fld>
            <a:endParaRPr lang="da-DK"/>
          </a:p>
        </p:txBody>
      </p:sp>
    </p:spTree>
    <p:extLst>
      <p:ext uri="{BB962C8B-B14F-4D97-AF65-F5344CB8AC3E}">
        <p14:creationId xmlns:p14="http://schemas.microsoft.com/office/powerpoint/2010/main" val="3188036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4EC0CD81-33D1-4F32-9941-A6A2143D16B5}" type="datetimeFigureOut">
              <a:rPr lang="da-DK" smtClean="0"/>
              <a:t>05-04-2017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88B3FBD3-A7B5-426D-806D-EF352B850120}" type="slidenum">
              <a:rPr lang="da-DK" smtClean="0"/>
              <a:t>‹nr.›</a:t>
            </a:fld>
            <a:endParaRPr lang="da-DK"/>
          </a:p>
        </p:txBody>
      </p:sp>
    </p:spTree>
    <p:extLst>
      <p:ext uri="{BB962C8B-B14F-4D97-AF65-F5344CB8AC3E}">
        <p14:creationId xmlns:p14="http://schemas.microsoft.com/office/powerpoint/2010/main" val="2439890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smtClean="0"/>
              <a:t>Klik for at redigere i master</a:t>
            </a:r>
            <a:endParaRPr lang="da-DK"/>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smtClean="0"/>
              <a:t>Rediger typografien i masterens</a:t>
            </a:r>
          </a:p>
        </p:txBody>
      </p:sp>
      <p:sp>
        <p:nvSpPr>
          <p:cNvPr id="4" name="Pladsholder til dato 3"/>
          <p:cNvSpPr>
            <a:spLocks noGrp="1"/>
          </p:cNvSpPr>
          <p:nvPr>
            <p:ph type="dt" sz="half" idx="10"/>
          </p:nvPr>
        </p:nvSpPr>
        <p:spPr/>
        <p:txBody>
          <a:bodyPr/>
          <a:lstStyle/>
          <a:p>
            <a:fld id="{4EC0CD81-33D1-4F32-9941-A6A2143D16B5}" type="datetimeFigureOut">
              <a:rPr lang="da-DK" smtClean="0"/>
              <a:t>05-04-2017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88B3FBD3-A7B5-426D-806D-EF352B850120}" type="slidenum">
              <a:rPr lang="da-DK" smtClean="0"/>
              <a:t>‹nr.›</a:t>
            </a:fld>
            <a:endParaRPr lang="da-DK"/>
          </a:p>
        </p:txBody>
      </p:sp>
    </p:spTree>
    <p:extLst>
      <p:ext uri="{BB962C8B-B14F-4D97-AF65-F5344CB8AC3E}">
        <p14:creationId xmlns:p14="http://schemas.microsoft.com/office/powerpoint/2010/main" val="3899256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838200" y="1825625"/>
            <a:ext cx="5181600" cy="435133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6172200" y="1825625"/>
            <a:ext cx="5181600" cy="435133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4EC0CD81-33D1-4F32-9941-A6A2143D16B5}" type="datetimeFigureOut">
              <a:rPr lang="da-DK" smtClean="0"/>
              <a:t>05-04-2017</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88B3FBD3-A7B5-426D-806D-EF352B850120}" type="slidenum">
              <a:rPr lang="da-DK" smtClean="0"/>
              <a:t>‹nr.›</a:t>
            </a:fld>
            <a:endParaRPr lang="da-DK"/>
          </a:p>
        </p:txBody>
      </p:sp>
    </p:spTree>
    <p:extLst>
      <p:ext uri="{BB962C8B-B14F-4D97-AF65-F5344CB8AC3E}">
        <p14:creationId xmlns:p14="http://schemas.microsoft.com/office/powerpoint/2010/main" val="1072200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smtClean="0"/>
              <a:t>Klik for at redigere i master</a:t>
            </a:r>
            <a:endParaRPr lang="da-DK"/>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4EC0CD81-33D1-4F32-9941-A6A2143D16B5}" type="datetimeFigureOut">
              <a:rPr lang="da-DK" smtClean="0"/>
              <a:t>05-04-2017</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88B3FBD3-A7B5-426D-806D-EF352B850120}" type="slidenum">
              <a:rPr lang="da-DK" smtClean="0"/>
              <a:t>‹nr.›</a:t>
            </a:fld>
            <a:endParaRPr lang="da-DK"/>
          </a:p>
        </p:txBody>
      </p:sp>
    </p:spTree>
    <p:extLst>
      <p:ext uri="{BB962C8B-B14F-4D97-AF65-F5344CB8AC3E}">
        <p14:creationId xmlns:p14="http://schemas.microsoft.com/office/powerpoint/2010/main" val="769953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4EC0CD81-33D1-4F32-9941-A6A2143D16B5}" type="datetimeFigureOut">
              <a:rPr lang="da-DK" smtClean="0"/>
              <a:t>05-04-2017</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88B3FBD3-A7B5-426D-806D-EF352B850120}" type="slidenum">
              <a:rPr lang="da-DK" smtClean="0"/>
              <a:t>‹nr.›</a:t>
            </a:fld>
            <a:endParaRPr lang="da-DK"/>
          </a:p>
        </p:txBody>
      </p:sp>
    </p:spTree>
    <p:extLst>
      <p:ext uri="{BB962C8B-B14F-4D97-AF65-F5344CB8AC3E}">
        <p14:creationId xmlns:p14="http://schemas.microsoft.com/office/powerpoint/2010/main" val="3870162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4EC0CD81-33D1-4F32-9941-A6A2143D16B5}" type="datetimeFigureOut">
              <a:rPr lang="da-DK" smtClean="0"/>
              <a:t>05-04-2017</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88B3FBD3-A7B5-426D-806D-EF352B850120}" type="slidenum">
              <a:rPr lang="da-DK" smtClean="0"/>
              <a:t>‹nr.›</a:t>
            </a:fld>
            <a:endParaRPr lang="da-DK"/>
          </a:p>
        </p:txBody>
      </p:sp>
    </p:spTree>
    <p:extLst>
      <p:ext uri="{BB962C8B-B14F-4D97-AF65-F5344CB8AC3E}">
        <p14:creationId xmlns:p14="http://schemas.microsoft.com/office/powerpoint/2010/main" val="1750360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Rediger typografien i masterens</a:t>
            </a:r>
          </a:p>
        </p:txBody>
      </p:sp>
      <p:sp>
        <p:nvSpPr>
          <p:cNvPr id="5" name="Pladsholder til dato 4"/>
          <p:cNvSpPr>
            <a:spLocks noGrp="1"/>
          </p:cNvSpPr>
          <p:nvPr>
            <p:ph type="dt" sz="half" idx="10"/>
          </p:nvPr>
        </p:nvSpPr>
        <p:spPr/>
        <p:txBody>
          <a:bodyPr/>
          <a:lstStyle/>
          <a:p>
            <a:fld id="{4EC0CD81-33D1-4F32-9941-A6A2143D16B5}" type="datetimeFigureOut">
              <a:rPr lang="da-DK" smtClean="0"/>
              <a:t>05-04-2017</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88B3FBD3-A7B5-426D-806D-EF352B850120}" type="slidenum">
              <a:rPr lang="da-DK" smtClean="0"/>
              <a:t>‹nr.›</a:t>
            </a:fld>
            <a:endParaRPr lang="da-DK"/>
          </a:p>
        </p:txBody>
      </p:sp>
    </p:spTree>
    <p:extLst>
      <p:ext uri="{BB962C8B-B14F-4D97-AF65-F5344CB8AC3E}">
        <p14:creationId xmlns:p14="http://schemas.microsoft.com/office/powerpoint/2010/main" val="2287323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Rediger typografien i masterens</a:t>
            </a:r>
          </a:p>
        </p:txBody>
      </p:sp>
      <p:sp>
        <p:nvSpPr>
          <p:cNvPr id="5" name="Pladsholder til dato 4"/>
          <p:cNvSpPr>
            <a:spLocks noGrp="1"/>
          </p:cNvSpPr>
          <p:nvPr>
            <p:ph type="dt" sz="half" idx="10"/>
          </p:nvPr>
        </p:nvSpPr>
        <p:spPr/>
        <p:txBody>
          <a:bodyPr/>
          <a:lstStyle/>
          <a:p>
            <a:fld id="{4EC0CD81-33D1-4F32-9941-A6A2143D16B5}" type="datetimeFigureOut">
              <a:rPr lang="da-DK" smtClean="0"/>
              <a:t>05-04-2017</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88B3FBD3-A7B5-426D-806D-EF352B850120}" type="slidenum">
              <a:rPr lang="da-DK" smtClean="0"/>
              <a:t>‹nr.›</a:t>
            </a:fld>
            <a:endParaRPr lang="da-DK"/>
          </a:p>
        </p:txBody>
      </p:sp>
    </p:spTree>
    <p:extLst>
      <p:ext uri="{BB962C8B-B14F-4D97-AF65-F5344CB8AC3E}">
        <p14:creationId xmlns:p14="http://schemas.microsoft.com/office/powerpoint/2010/main" val="988895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4EC0CD81-33D1-4F32-9941-A6A2143D16B5}" type="datetimeFigureOut">
              <a:rPr lang="da-DK" smtClean="0"/>
              <a:t>05-04-2017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88B3FBD3-A7B5-426D-806D-EF352B850120}" type="slidenum">
              <a:rPr lang="da-DK" smtClean="0"/>
              <a:t>‹nr.›</a:t>
            </a:fld>
            <a:endParaRPr lang="da-DK"/>
          </a:p>
        </p:txBody>
      </p:sp>
    </p:spTree>
    <p:extLst>
      <p:ext uri="{BB962C8B-B14F-4D97-AF65-F5344CB8AC3E}">
        <p14:creationId xmlns:p14="http://schemas.microsoft.com/office/powerpoint/2010/main" val="3737081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4EC0CD81-33D1-4F32-9941-A6A2143D16B5}" type="datetimeFigureOut">
              <a:rPr lang="da-DK" smtClean="0"/>
              <a:t>05-04-2017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88B3FBD3-A7B5-426D-806D-EF352B850120}" type="slidenum">
              <a:rPr lang="da-DK" smtClean="0"/>
              <a:t>‹nr.›</a:t>
            </a:fld>
            <a:endParaRPr lang="da-DK"/>
          </a:p>
        </p:txBody>
      </p:sp>
    </p:spTree>
    <p:extLst>
      <p:ext uri="{BB962C8B-B14F-4D97-AF65-F5344CB8AC3E}">
        <p14:creationId xmlns:p14="http://schemas.microsoft.com/office/powerpoint/2010/main" val="1527662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C0CD81-33D1-4F32-9941-A6A2143D16B5}" type="datetimeFigureOut">
              <a:rPr lang="da-DK" smtClean="0"/>
              <a:t>05-04-2017</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B3FBD3-A7B5-426D-806D-EF352B850120}" type="slidenum">
              <a:rPr lang="da-DK" smtClean="0"/>
              <a:t>‹nr.›</a:t>
            </a:fld>
            <a:endParaRPr lang="da-DK"/>
          </a:p>
        </p:txBody>
      </p:sp>
    </p:spTree>
    <p:extLst>
      <p:ext uri="{BB962C8B-B14F-4D97-AF65-F5344CB8AC3E}">
        <p14:creationId xmlns:p14="http://schemas.microsoft.com/office/powerpoint/2010/main" val="15670969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709529" y="922351"/>
            <a:ext cx="7927451" cy="4216539"/>
          </a:xfrm>
          <a:prstGeom prst="rect">
            <a:avLst/>
          </a:prstGeom>
        </p:spPr>
        <p:txBody>
          <a:bodyPr wrap="square">
            <a:spAutoFit/>
          </a:bodyPr>
          <a:lstStyle/>
          <a:p>
            <a:r>
              <a:rPr lang="da-DK" sz="4400" b="1" dirty="0">
                <a:latin typeface="Arial" panose="020B0604020202020204" pitchFamily="34" charset="0"/>
                <a:ea typeface="Calibri" panose="020F0502020204030204" pitchFamily="34" charset="0"/>
              </a:rPr>
              <a:t>September</a:t>
            </a:r>
            <a:r>
              <a:rPr lang="da-DK" dirty="0">
                <a:latin typeface="Arial" panose="020B0604020202020204" pitchFamily="34" charset="0"/>
                <a:ea typeface="Calibri" panose="020F0502020204030204" pitchFamily="34" charset="0"/>
              </a:rPr>
              <a:t> </a:t>
            </a:r>
            <a:br>
              <a:rPr lang="da-DK" dirty="0">
                <a:latin typeface="Arial" panose="020B0604020202020204" pitchFamily="34" charset="0"/>
                <a:ea typeface="Calibri" panose="020F0502020204030204" pitchFamily="34" charset="0"/>
              </a:rPr>
            </a:br>
            <a:r>
              <a:rPr lang="da-DK" sz="2800" dirty="0">
                <a:latin typeface="Arial" panose="020B0604020202020204" pitchFamily="34" charset="0"/>
                <a:ea typeface="Calibri" panose="020F0502020204030204" pitchFamily="34" charset="0"/>
              </a:rPr>
              <a:t>- liste fra seminariet med navne på studerende </a:t>
            </a:r>
            <a:br>
              <a:rPr lang="da-DK" sz="2800" dirty="0">
                <a:latin typeface="Arial" panose="020B0604020202020204" pitchFamily="34" charset="0"/>
                <a:ea typeface="Calibri" panose="020F0502020204030204" pitchFamily="34" charset="0"/>
              </a:rPr>
            </a:br>
            <a:r>
              <a:rPr lang="da-DK" sz="2800" dirty="0">
                <a:latin typeface="Arial" panose="020B0604020202020204" pitchFamily="34" charset="0"/>
                <a:ea typeface="Calibri" panose="020F0502020204030204" pitchFamily="34" charset="0"/>
              </a:rPr>
              <a:t>- modtagelse af forventningsbreve og </a:t>
            </a:r>
            <a:r>
              <a:rPr lang="da-DK" sz="2800" dirty="0" smtClean="0">
                <a:latin typeface="Arial" panose="020B0604020202020204" pitchFamily="34" charset="0"/>
                <a:ea typeface="Calibri" panose="020F0502020204030204" pitchFamily="34" charset="0"/>
              </a:rPr>
              <a:t> </a:t>
            </a:r>
            <a:br>
              <a:rPr lang="da-DK" sz="2800" dirty="0" smtClean="0">
                <a:latin typeface="Arial" panose="020B0604020202020204" pitchFamily="34" charset="0"/>
                <a:ea typeface="Calibri" panose="020F0502020204030204" pitchFamily="34" charset="0"/>
              </a:rPr>
            </a:br>
            <a:r>
              <a:rPr lang="da-DK" sz="2800" dirty="0" smtClean="0">
                <a:latin typeface="Arial" panose="020B0604020202020204" pitchFamily="34" charset="0"/>
                <a:ea typeface="Calibri" panose="020F0502020204030204" pitchFamily="34" charset="0"/>
              </a:rPr>
              <a:t>  bekræftelse </a:t>
            </a:r>
            <a:r>
              <a:rPr lang="da-DK" sz="2800" dirty="0">
                <a:latin typeface="Arial" panose="020B0604020202020204" pitchFamily="34" charset="0"/>
                <a:ea typeface="Calibri" panose="020F0502020204030204" pitchFamily="34" charset="0"/>
              </a:rPr>
              <a:t>på modtagelsen </a:t>
            </a:r>
            <a:br>
              <a:rPr lang="da-DK" sz="2800" dirty="0">
                <a:latin typeface="Arial" panose="020B0604020202020204" pitchFamily="34" charset="0"/>
                <a:ea typeface="Calibri" panose="020F0502020204030204" pitchFamily="34" charset="0"/>
              </a:rPr>
            </a:br>
            <a:r>
              <a:rPr lang="da-DK" sz="2800" dirty="0">
                <a:latin typeface="Arial" panose="020B0604020202020204" pitchFamily="34" charset="0"/>
                <a:ea typeface="Calibri" panose="020F0502020204030204" pitchFamily="34" charset="0"/>
              </a:rPr>
              <a:t>- evt. kontakt mellem praktikkoordinatorerne og </a:t>
            </a:r>
            <a:r>
              <a:rPr lang="da-DK" sz="2800" dirty="0" smtClean="0">
                <a:latin typeface="Arial" panose="020B0604020202020204" pitchFamily="34" charset="0"/>
                <a:ea typeface="Calibri" panose="020F0502020204030204" pitchFamily="34" charset="0"/>
              </a:rPr>
              <a:t/>
            </a:r>
            <a:br>
              <a:rPr lang="da-DK" sz="2800" dirty="0" smtClean="0">
                <a:latin typeface="Arial" panose="020B0604020202020204" pitchFamily="34" charset="0"/>
                <a:ea typeface="Calibri" panose="020F0502020204030204" pitchFamily="34" charset="0"/>
              </a:rPr>
            </a:br>
            <a:r>
              <a:rPr lang="da-DK" sz="2800" dirty="0" smtClean="0">
                <a:latin typeface="Arial" panose="020B0604020202020204" pitchFamily="34" charset="0"/>
                <a:ea typeface="Calibri" panose="020F0502020204030204" pitchFamily="34" charset="0"/>
              </a:rPr>
              <a:t>   seminariet </a:t>
            </a:r>
            <a:r>
              <a:rPr lang="da-DK" sz="2800" dirty="0">
                <a:latin typeface="Arial" panose="020B0604020202020204" pitchFamily="34" charset="0"/>
                <a:ea typeface="Calibri" panose="020F0502020204030204" pitchFamily="34" charset="0"/>
              </a:rPr>
              <a:t>ved fejl, uklarheder eller     </a:t>
            </a:r>
            <a:r>
              <a:rPr lang="da-DK" sz="2800" dirty="0" smtClean="0">
                <a:effectLst/>
                <a:latin typeface="Calibri" panose="020F0502020204030204" pitchFamily="34" charset="0"/>
                <a:ea typeface="Calibri" panose="020F0502020204030204" pitchFamily="34" charset="0"/>
                <a:cs typeface="Times New Roman" panose="02020603050405020304" pitchFamily="18" charset="0"/>
              </a:rPr>
              <a:t/>
            </a:r>
            <a:br>
              <a:rPr lang="da-DK" sz="2800" dirty="0" smtClean="0">
                <a:effectLst/>
                <a:latin typeface="Calibri" panose="020F0502020204030204" pitchFamily="34" charset="0"/>
                <a:ea typeface="Calibri" panose="020F0502020204030204" pitchFamily="34" charset="0"/>
                <a:cs typeface="Times New Roman" panose="02020603050405020304" pitchFamily="18" charset="0"/>
              </a:rPr>
            </a:br>
            <a:r>
              <a:rPr lang="da-DK" sz="2800" dirty="0" smtClean="0">
                <a:effectLst/>
                <a:latin typeface="Calibri" panose="020F0502020204030204" pitchFamily="34" charset="0"/>
                <a:ea typeface="Calibri" panose="020F0502020204030204" pitchFamily="34" charset="0"/>
                <a:cs typeface="Times New Roman" panose="02020603050405020304" pitchFamily="18" charset="0"/>
              </a:rPr>
              <a:t>   </a:t>
            </a:r>
            <a:r>
              <a:rPr lang="da-DK" sz="2800" dirty="0">
                <a:latin typeface="Arial" panose="020B0604020202020204" pitchFamily="34" charset="0"/>
                <a:ea typeface="Calibri" panose="020F0502020204030204" pitchFamily="34" charset="0"/>
              </a:rPr>
              <a:t>manglende forventningsbreve </a:t>
            </a:r>
            <a:br>
              <a:rPr lang="da-DK" sz="2800" dirty="0">
                <a:latin typeface="Arial" panose="020B0604020202020204" pitchFamily="34" charset="0"/>
                <a:ea typeface="Calibri" panose="020F0502020204030204" pitchFamily="34" charset="0"/>
              </a:rPr>
            </a:br>
            <a:r>
              <a:rPr lang="da-DK" sz="2800" dirty="0">
                <a:latin typeface="Arial" panose="020B0604020202020204" pitchFamily="34" charset="0"/>
                <a:ea typeface="Calibri" panose="020F0502020204030204" pitchFamily="34" charset="0"/>
              </a:rPr>
              <a:t>- koordinering af fagønsker og muligheder </a:t>
            </a:r>
            <a:r>
              <a:rPr lang="da-DK" sz="2800" dirty="0" smtClean="0">
                <a:latin typeface="Arial" panose="020B0604020202020204" pitchFamily="34" charset="0"/>
                <a:ea typeface="Calibri" panose="020F0502020204030204" pitchFamily="34" charset="0"/>
              </a:rPr>
              <a:t/>
            </a:r>
            <a:br>
              <a:rPr lang="da-DK" sz="2800" dirty="0" smtClean="0">
                <a:latin typeface="Arial" panose="020B0604020202020204" pitchFamily="34" charset="0"/>
                <a:ea typeface="Calibri" panose="020F0502020204030204" pitchFamily="34" charset="0"/>
              </a:rPr>
            </a:br>
            <a:r>
              <a:rPr lang="da-DK" sz="2800" dirty="0" smtClean="0">
                <a:latin typeface="Arial" panose="020B0604020202020204" pitchFamily="34" charset="0"/>
                <a:ea typeface="Calibri" panose="020F0502020204030204" pitchFamily="34" charset="0"/>
              </a:rPr>
              <a:t>  påbegyndes </a:t>
            </a:r>
            <a:endParaRPr lang="da-DK" sz="2800" dirty="0"/>
          </a:p>
        </p:txBody>
      </p:sp>
    </p:spTree>
    <p:extLst>
      <p:ext uri="{BB962C8B-B14F-4D97-AF65-F5344CB8AC3E}">
        <p14:creationId xmlns:p14="http://schemas.microsoft.com/office/powerpoint/2010/main" val="21828729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898497" y="580445"/>
            <a:ext cx="9962985" cy="5632376"/>
          </a:xfrm>
          <a:prstGeom prst="rect">
            <a:avLst/>
          </a:prstGeom>
        </p:spPr>
        <p:txBody>
          <a:bodyPr wrap="square">
            <a:spAutoFit/>
          </a:bodyPr>
          <a:lstStyle/>
          <a:p>
            <a:pPr>
              <a:lnSpc>
                <a:spcPct val="107000"/>
              </a:lnSpc>
              <a:spcAft>
                <a:spcPts val="800"/>
              </a:spcAft>
            </a:pPr>
            <a:r>
              <a:rPr lang="da-DK" sz="3600" b="1" dirty="0" smtClean="0">
                <a:effectLst/>
                <a:latin typeface="Arial" panose="020B0604020202020204" pitchFamily="34" charset="0"/>
                <a:ea typeface="Calibri" panose="020F0502020204030204" pitchFamily="34" charset="0"/>
                <a:cs typeface="Times New Roman" panose="02020603050405020304" pitchFamily="18" charset="0"/>
              </a:rPr>
              <a:t>FORVENTNINGSBREVE</a:t>
            </a:r>
          </a:p>
          <a:p>
            <a:pPr>
              <a:lnSpc>
                <a:spcPct val="107000"/>
              </a:lnSpc>
              <a:spcAft>
                <a:spcPts val="800"/>
              </a:spcAft>
            </a:pPr>
            <a:r>
              <a:rPr lang="da-DK" sz="2400" dirty="0" smtClean="0">
                <a:latin typeface="Arial" panose="020B0604020202020204" pitchFamily="34" charset="0"/>
                <a:ea typeface="Calibri" panose="020F0502020204030204" pitchFamily="34" charset="0"/>
                <a:cs typeface="Times New Roman" panose="02020603050405020304" pitchFamily="18" charset="0"/>
              </a:rPr>
              <a:t>På </a:t>
            </a:r>
            <a:r>
              <a:rPr lang="da-DK" sz="2400" dirty="0">
                <a:latin typeface="Arial" panose="020B0604020202020204" pitchFamily="34" charset="0"/>
                <a:ea typeface="Calibri" panose="020F0502020204030204" pitchFamily="34" charset="0"/>
                <a:cs typeface="Times New Roman" panose="02020603050405020304" pitchFamily="18" charset="0"/>
              </a:rPr>
              <a:t>læreruddannelsen i Silkeborg skriver de studerende forventningsbreve til praktikskolerne. </a:t>
            </a:r>
            <a:br>
              <a:rPr lang="da-DK" sz="2400" dirty="0">
                <a:latin typeface="Arial" panose="020B0604020202020204" pitchFamily="34" charset="0"/>
                <a:ea typeface="Calibri" panose="020F0502020204030204" pitchFamily="34" charset="0"/>
                <a:cs typeface="Times New Roman" panose="02020603050405020304" pitchFamily="18" charset="0"/>
              </a:rPr>
            </a:br>
            <a:r>
              <a:rPr lang="da-DK" sz="2400" dirty="0" smtClean="0">
                <a:latin typeface="Arial" panose="020B0604020202020204" pitchFamily="34" charset="0"/>
                <a:ea typeface="Calibri" panose="020F0502020204030204" pitchFamily="34" charset="0"/>
                <a:cs typeface="Times New Roman" panose="02020603050405020304" pitchFamily="18" charset="0"/>
              </a:rPr>
              <a:t/>
            </a:r>
            <a:br>
              <a:rPr lang="da-DK" sz="2400" dirty="0" smtClean="0">
                <a:latin typeface="Arial" panose="020B0604020202020204" pitchFamily="34" charset="0"/>
                <a:ea typeface="Calibri" panose="020F0502020204030204" pitchFamily="34" charset="0"/>
                <a:cs typeface="Times New Roman" panose="02020603050405020304" pitchFamily="18" charset="0"/>
              </a:rPr>
            </a:br>
            <a:r>
              <a:rPr lang="da-DK" sz="2400" dirty="0" smtClean="0">
                <a:latin typeface="Arial" panose="020B0604020202020204" pitchFamily="34" charset="0"/>
                <a:ea typeface="Calibri" panose="020F0502020204030204" pitchFamily="34" charset="0"/>
                <a:cs typeface="Times New Roman" panose="02020603050405020304" pitchFamily="18" charset="0"/>
              </a:rPr>
              <a:t>Gør </a:t>
            </a:r>
            <a:r>
              <a:rPr lang="da-DK" sz="2400" dirty="0">
                <a:latin typeface="Arial" panose="020B0604020202020204" pitchFamily="34" charset="0"/>
                <a:ea typeface="Calibri" panose="020F0502020204030204" pitchFamily="34" charset="0"/>
                <a:cs typeface="Times New Roman" panose="02020603050405020304" pitchFamily="18" charset="0"/>
              </a:rPr>
              <a:t>jeres studerende rundt om i landet det samme?</a:t>
            </a:r>
            <a:endParaRPr lang="da-DK"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2400" b="1" dirty="0" smtClean="0">
                <a:effectLst/>
                <a:latin typeface="Arial" panose="020B0604020202020204" pitchFamily="34" charset="0"/>
                <a:ea typeface="Calibri" panose="020F0502020204030204" pitchFamily="34" charset="0"/>
                <a:cs typeface="Times New Roman" panose="02020603050405020304" pitchFamily="18" charset="0"/>
              </a:rPr>
              <a:t>Samtale om:</a:t>
            </a:r>
            <a:r>
              <a:rPr lang="da-DK" sz="2400" b="1" dirty="0">
                <a:latin typeface="Arial" panose="020B0604020202020204" pitchFamily="34" charset="0"/>
                <a:ea typeface="Calibri" panose="020F0502020204030204" pitchFamily="34" charset="0"/>
                <a:cs typeface="Times New Roman" panose="02020603050405020304" pitchFamily="18" charset="0"/>
              </a:rPr>
              <a:t/>
            </a:r>
            <a:br>
              <a:rPr lang="da-DK" sz="2400" b="1" dirty="0">
                <a:latin typeface="Arial" panose="020B0604020202020204" pitchFamily="34" charset="0"/>
                <a:ea typeface="Calibri" panose="020F0502020204030204" pitchFamily="34" charset="0"/>
                <a:cs typeface="Times New Roman" panose="02020603050405020304" pitchFamily="18" charset="0"/>
              </a:rPr>
            </a:br>
            <a:r>
              <a:rPr lang="da-DK" sz="2400" b="1" dirty="0">
                <a:latin typeface="Arial" panose="020B0604020202020204" pitchFamily="34" charset="0"/>
                <a:ea typeface="Calibri" panose="020F0502020204030204" pitchFamily="34" charset="0"/>
                <a:cs typeface="Times New Roman" panose="02020603050405020304" pitchFamily="18" charset="0"/>
              </a:rPr>
              <a:t>Hvad bruger vi forventningsbrevene til? Var det en idé at indføre forventningsbreve?</a:t>
            </a:r>
            <a:br>
              <a:rPr lang="da-DK" sz="2400" b="1" dirty="0">
                <a:latin typeface="Arial" panose="020B0604020202020204" pitchFamily="34" charset="0"/>
                <a:ea typeface="Calibri" panose="020F0502020204030204" pitchFamily="34" charset="0"/>
                <a:cs typeface="Times New Roman" panose="02020603050405020304" pitchFamily="18" charset="0"/>
              </a:rPr>
            </a:br>
            <a:r>
              <a:rPr lang="da-DK" sz="2400" b="1" dirty="0">
                <a:latin typeface="Arial" panose="020B0604020202020204" pitchFamily="34" charset="0"/>
                <a:ea typeface="Calibri" panose="020F0502020204030204" pitchFamily="34" charset="0"/>
                <a:cs typeface="Times New Roman" panose="02020603050405020304" pitchFamily="18" charset="0"/>
              </a:rPr>
              <a:t>Bruger vi forventningsbrevene godt nok? / Hvad skal forventningsbreve indeholde?</a:t>
            </a:r>
            <a:br>
              <a:rPr lang="da-DK" sz="2400" b="1" dirty="0">
                <a:latin typeface="Arial" panose="020B0604020202020204" pitchFamily="34" charset="0"/>
                <a:ea typeface="Calibri" panose="020F0502020204030204" pitchFamily="34" charset="0"/>
                <a:cs typeface="Times New Roman" panose="02020603050405020304" pitchFamily="18" charset="0"/>
              </a:rPr>
            </a:br>
            <a:r>
              <a:rPr lang="da-DK" sz="2400" b="1" dirty="0">
                <a:latin typeface="Arial" panose="020B0604020202020204" pitchFamily="34" charset="0"/>
                <a:ea typeface="Calibri" panose="020F0502020204030204" pitchFamily="34" charset="0"/>
                <a:cs typeface="Times New Roman" panose="02020603050405020304" pitchFamily="18" charset="0"/>
              </a:rPr>
              <a:t>Kunne vi i højere grad tage udgangspunkt i disse breve i den tidlige dialog med den studerende?/Hvordan vil vi bruge forventningsbreve?</a:t>
            </a:r>
            <a:endParaRPr lang="da-DK"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52517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954157" y="389614"/>
            <a:ext cx="8189843" cy="3098733"/>
          </a:xfrm>
          <a:prstGeom prst="rect">
            <a:avLst/>
          </a:prstGeom>
        </p:spPr>
        <p:txBody>
          <a:bodyPr wrap="square">
            <a:spAutoFit/>
          </a:bodyPr>
          <a:lstStyle/>
          <a:p>
            <a:pPr>
              <a:lnSpc>
                <a:spcPct val="107000"/>
              </a:lnSpc>
              <a:spcAft>
                <a:spcPts val="800"/>
              </a:spcAft>
            </a:pPr>
            <a:r>
              <a:rPr lang="da-DK" sz="4400" b="1" dirty="0" smtClean="0">
                <a:latin typeface="Arial" panose="020B0604020202020204" pitchFamily="34" charset="0"/>
                <a:ea typeface="Calibri" panose="020F0502020204030204" pitchFamily="34" charset="0"/>
                <a:cs typeface="Times New Roman" panose="02020603050405020304" pitchFamily="18" charset="0"/>
              </a:rPr>
              <a:t>Oktober</a:t>
            </a:r>
            <a:r>
              <a:rPr lang="da-DK" sz="4400" dirty="0" smtClean="0">
                <a:latin typeface="Arial" panose="020B0604020202020204" pitchFamily="34" charset="0"/>
                <a:ea typeface="Calibri" panose="020F0502020204030204" pitchFamily="34" charset="0"/>
                <a:cs typeface="Times New Roman" panose="02020603050405020304" pitchFamily="18" charset="0"/>
              </a:rPr>
              <a:t> </a:t>
            </a:r>
            <a:r>
              <a:rPr lang="da-DK" dirty="0">
                <a:latin typeface="Arial" panose="020B0604020202020204" pitchFamily="34" charset="0"/>
                <a:ea typeface="Calibri" panose="020F0502020204030204" pitchFamily="34" charset="0"/>
                <a:cs typeface="Times New Roman" panose="02020603050405020304" pitchFamily="18" charset="0"/>
              </a:rPr>
              <a:t/>
            </a:r>
            <a:br>
              <a:rPr lang="da-DK" dirty="0">
                <a:latin typeface="Arial" panose="020B0604020202020204" pitchFamily="34" charset="0"/>
                <a:ea typeface="Calibri" panose="020F0502020204030204" pitchFamily="34" charset="0"/>
                <a:cs typeface="Times New Roman" panose="02020603050405020304" pitchFamily="18" charset="0"/>
              </a:rPr>
            </a:br>
            <a:r>
              <a:rPr lang="da-DK" sz="2800" dirty="0">
                <a:latin typeface="Arial" panose="020B0604020202020204" pitchFamily="34" charset="0"/>
                <a:ea typeface="Calibri" panose="020F0502020204030204" pitchFamily="34" charset="0"/>
                <a:cs typeface="Times New Roman" panose="02020603050405020304" pitchFamily="18" charset="0"/>
              </a:rPr>
              <a:t>- invitation til </a:t>
            </a:r>
            <a:r>
              <a:rPr lang="da-DK" sz="2800" dirty="0" err="1">
                <a:latin typeface="Arial" panose="020B0604020202020204" pitchFamily="34" charset="0"/>
                <a:ea typeface="Calibri" panose="020F0502020204030204" pitchFamily="34" charset="0"/>
                <a:cs typeface="Times New Roman" panose="02020603050405020304" pitchFamily="18" charset="0"/>
              </a:rPr>
              <a:t>info-møde</a:t>
            </a:r>
            <a:r>
              <a:rPr lang="da-DK" sz="2800" dirty="0">
                <a:latin typeface="Arial" panose="020B0604020202020204" pitchFamily="34" charset="0"/>
                <a:ea typeface="Calibri" panose="020F0502020204030204" pitchFamily="34" charset="0"/>
                <a:cs typeface="Times New Roman" panose="02020603050405020304" pitchFamily="18" charset="0"/>
              </a:rPr>
              <a:t> medio oktober sendes til </a:t>
            </a:r>
            <a:r>
              <a:rPr lang="da-DK" sz="2800" dirty="0" smtClean="0">
                <a:latin typeface="Arial" panose="020B0604020202020204" pitchFamily="34" charset="0"/>
                <a:ea typeface="Calibri" panose="020F0502020204030204" pitchFamily="34" charset="0"/>
                <a:cs typeface="Times New Roman" panose="02020603050405020304" pitchFamily="18" charset="0"/>
              </a:rPr>
              <a:t/>
            </a:r>
            <a:br>
              <a:rPr lang="da-DK" sz="2800" dirty="0" smtClean="0">
                <a:latin typeface="Arial" panose="020B0604020202020204" pitchFamily="34" charset="0"/>
                <a:ea typeface="Calibri" panose="020F0502020204030204" pitchFamily="34" charset="0"/>
                <a:cs typeface="Times New Roman" panose="02020603050405020304" pitchFamily="18" charset="0"/>
              </a:rPr>
            </a:br>
            <a:r>
              <a:rPr lang="da-DK" sz="2800" dirty="0" smtClean="0">
                <a:latin typeface="Arial" panose="020B0604020202020204" pitchFamily="34" charset="0"/>
                <a:ea typeface="Calibri" panose="020F0502020204030204" pitchFamily="34" charset="0"/>
                <a:cs typeface="Times New Roman" panose="02020603050405020304" pitchFamily="18" charset="0"/>
              </a:rPr>
              <a:t>  de </a:t>
            </a:r>
            <a:r>
              <a:rPr lang="da-DK" sz="2800" dirty="0">
                <a:latin typeface="Arial" panose="020B0604020202020204" pitchFamily="34" charset="0"/>
                <a:ea typeface="Calibri" panose="020F0502020204030204" pitchFamily="34" charset="0"/>
                <a:cs typeface="Times New Roman" panose="02020603050405020304" pitchFamily="18" charset="0"/>
              </a:rPr>
              <a:t>studerende </a:t>
            </a:r>
            <a:br>
              <a:rPr lang="da-DK" sz="2800" dirty="0">
                <a:latin typeface="Arial" panose="020B0604020202020204" pitchFamily="34" charset="0"/>
                <a:ea typeface="Calibri" panose="020F0502020204030204" pitchFamily="34" charset="0"/>
                <a:cs typeface="Times New Roman" panose="02020603050405020304" pitchFamily="18" charset="0"/>
              </a:rPr>
            </a:br>
            <a:r>
              <a:rPr lang="da-DK" sz="2800" dirty="0">
                <a:latin typeface="Arial" panose="020B0604020202020204" pitchFamily="34" charset="0"/>
                <a:ea typeface="Calibri" panose="020F0502020204030204" pitchFamily="34" charset="0"/>
                <a:cs typeface="Times New Roman" panose="02020603050405020304" pitchFamily="18" charset="0"/>
              </a:rPr>
              <a:t>- udfærdigelse af skemaer til praktikanterne </a:t>
            </a:r>
            <a:br>
              <a:rPr lang="da-DK" sz="2800" dirty="0">
                <a:latin typeface="Arial" panose="020B0604020202020204" pitchFamily="34" charset="0"/>
                <a:ea typeface="Calibri" panose="020F0502020204030204" pitchFamily="34" charset="0"/>
                <a:cs typeface="Times New Roman" panose="02020603050405020304" pitchFamily="18" charset="0"/>
              </a:rPr>
            </a:br>
            <a:r>
              <a:rPr lang="da-DK" sz="2800" dirty="0">
                <a:latin typeface="Arial" panose="020B0604020202020204" pitchFamily="34" charset="0"/>
                <a:ea typeface="Calibri" panose="020F0502020204030204" pitchFamily="34" charset="0"/>
                <a:cs typeface="Times New Roman" panose="02020603050405020304" pitchFamily="18" charset="0"/>
              </a:rPr>
              <a:t>- </a:t>
            </a:r>
            <a:r>
              <a:rPr lang="da-DK" sz="2800" dirty="0" err="1">
                <a:latin typeface="Arial" panose="020B0604020202020204" pitchFamily="34" charset="0"/>
                <a:ea typeface="Calibri" panose="020F0502020204030204" pitchFamily="34" charset="0"/>
                <a:cs typeface="Times New Roman" panose="02020603050405020304" pitchFamily="18" charset="0"/>
              </a:rPr>
              <a:t>info-møde</a:t>
            </a:r>
            <a:r>
              <a:rPr lang="da-DK" sz="2800" dirty="0">
                <a:latin typeface="Arial" panose="020B0604020202020204" pitchFamily="34" charset="0"/>
                <a:ea typeface="Calibri" panose="020F0502020204030204" pitchFamily="34" charset="0"/>
                <a:cs typeface="Times New Roman" panose="02020603050405020304" pitchFamily="18" charset="0"/>
              </a:rPr>
              <a:t> for studerende uge 45 </a:t>
            </a:r>
            <a:br>
              <a:rPr lang="da-DK" sz="2800" dirty="0">
                <a:latin typeface="Arial" panose="020B0604020202020204" pitchFamily="34" charset="0"/>
                <a:ea typeface="Calibri" panose="020F0502020204030204" pitchFamily="34" charset="0"/>
                <a:cs typeface="Times New Roman" panose="02020603050405020304" pitchFamily="18" charset="0"/>
              </a:rPr>
            </a:br>
            <a:r>
              <a:rPr lang="da-DK" sz="2800" dirty="0">
                <a:latin typeface="Arial" panose="020B0604020202020204" pitchFamily="34" charset="0"/>
                <a:ea typeface="Calibri" panose="020F0502020204030204" pitchFamily="34" charset="0"/>
                <a:cs typeface="Times New Roman" panose="02020603050405020304" pitchFamily="18" charset="0"/>
              </a:rPr>
              <a:t>- tage billeder af de studerende </a:t>
            </a:r>
            <a:endParaRPr lang="da-DK"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615000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707666" y="405517"/>
            <a:ext cx="10750164" cy="5347490"/>
          </a:xfrm>
          <a:prstGeom prst="rect">
            <a:avLst/>
          </a:prstGeom>
        </p:spPr>
        <p:txBody>
          <a:bodyPr wrap="square">
            <a:spAutoFit/>
          </a:bodyPr>
          <a:lstStyle/>
          <a:p>
            <a:pPr>
              <a:lnSpc>
                <a:spcPct val="107000"/>
              </a:lnSpc>
              <a:spcAft>
                <a:spcPts val="800"/>
              </a:spcAft>
            </a:pPr>
            <a:r>
              <a:rPr lang="da-DK" sz="2400" b="1" dirty="0" smtClean="0">
                <a:effectLst/>
                <a:latin typeface="Arial" panose="020B0604020202020204" pitchFamily="34" charset="0"/>
                <a:ea typeface="Calibri" panose="020F0502020204030204" pitchFamily="34" charset="0"/>
                <a:cs typeface="Times New Roman" panose="02020603050405020304" pitchFamily="18" charset="0"/>
              </a:rPr>
              <a:t>GRUNDIG FORVENTNINGSAFKLARING MED DE STUDERENDE:</a:t>
            </a:r>
          </a:p>
          <a:p>
            <a:pPr>
              <a:lnSpc>
                <a:spcPct val="107000"/>
              </a:lnSpc>
              <a:spcAft>
                <a:spcPts val="800"/>
              </a:spcAft>
            </a:pPr>
            <a:endParaRPr lang="da-DK"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2000" dirty="0">
                <a:latin typeface="Arial" panose="020B0604020202020204" pitchFamily="34" charset="0"/>
                <a:ea typeface="Calibri" panose="020F0502020204030204" pitchFamily="34" charset="0"/>
                <a:cs typeface="Times New Roman" panose="02020603050405020304" pitchFamily="18" charset="0"/>
              </a:rPr>
              <a:t>Vi bruger på Højboskolen mange kræfter på at give den studerende en god, lærerig og brugbar praktikoplevelse. Vi læser deres </a:t>
            </a:r>
            <a:r>
              <a:rPr lang="da-DK" sz="2000" dirty="0" smtClean="0">
                <a:latin typeface="Arial" panose="020B0604020202020204" pitchFamily="34" charset="0"/>
                <a:ea typeface="Calibri" panose="020F0502020204030204" pitchFamily="34" charset="0"/>
                <a:cs typeface="Times New Roman" panose="02020603050405020304" pitchFamily="18" charset="0"/>
              </a:rPr>
              <a:t>forventningsbreve, </a:t>
            </a:r>
            <a:r>
              <a:rPr lang="da-DK" sz="2000" dirty="0">
                <a:latin typeface="Arial" panose="020B0604020202020204" pitchFamily="34" charset="0"/>
                <a:ea typeface="Calibri" panose="020F0502020204030204" pitchFamily="34" charset="0"/>
                <a:cs typeface="Times New Roman" panose="02020603050405020304" pitchFamily="18" charset="0"/>
              </a:rPr>
              <a:t>og gør hvad vi kan for at indfri forventningerne, men vi er måske ikke så gode til at tydeliggøre skolens og praktiklærernes forventninger til de studerende i samme grad.</a:t>
            </a:r>
            <a:br>
              <a:rPr lang="da-DK" sz="2000" dirty="0">
                <a:latin typeface="Arial" panose="020B0604020202020204" pitchFamily="34" charset="0"/>
                <a:ea typeface="Calibri" panose="020F0502020204030204" pitchFamily="34" charset="0"/>
                <a:cs typeface="Times New Roman" panose="02020603050405020304" pitchFamily="18" charset="0"/>
              </a:rPr>
            </a:br>
            <a:r>
              <a:rPr lang="da-DK" sz="2000" dirty="0">
                <a:latin typeface="Arial" panose="020B0604020202020204" pitchFamily="34" charset="0"/>
                <a:ea typeface="Calibri" panose="020F0502020204030204" pitchFamily="34" charset="0"/>
                <a:cs typeface="Times New Roman" panose="02020603050405020304" pitchFamily="18" charset="0"/>
              </a:rPr>
              <a:t/>
            </a:r>
            <a:br>
              <a:rPr lang="da-DK" sz="2000" dirty="0">
                <a:latin typeface="Arial" panose="020B0604020202020204" pitchFamily="34" charset="0"/>
                <a:ea typeface="Calibri" panose="020F0502020204030204" pitchFamily="34" charset="0"/>
                <a:cs typeface="Times New Roman" panose="02020603050405020304" pitchFamily="18" charset="0"/>
              </a:rPr>
            </a:br>
            <a:r>
              <a:rPr lang="da-DK" sz="2000" dirty="0">
                <a:latin typeface="Arial" panose="020B0604020202020204" pitchFamily="34" charset="0"/>
                <a:ea typeface="Calibri" panose="020F0502020204030204" pitchFamily="34" charset="0"/>
                <a:cs typeface="Times New Roman" panose="02020603050405020304" pitchFamily="18" charset="0"/>
              </a:rPr>
              <a:t>Er den studerende klar over, hvilke forventninger, vi SOM SKOLE har til dem?</a:t>
            </a:r>
            <a:endParaRPr lang="da-DK"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2000" dirty="0">
                <a:latin typeface="Arial" panose="020B0604020202020204" pitchFamily="34" charset="0"/>
                <a:ea typeface="Calibri" panose="020F0502020204030204" pitchFamily="34" charset="0"/>
                <a:cs typeface="Times New Roman" panose="02020603050405020304" pitchFamily="18" charset="0"/>
              </a:rPr>
              <a:t>Er den studerende klar over, hvilke forventninger, vi SOM PRAKTIKLÆRERE har til dem?</a:t>
            </a:r>
            <a:endParaRPr lang="da-DK"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2000" b="1" dirty="0" smtClean="0">
                <a:effectLst/>
                <a:latin typeface="Arial" panose="020B0604020202020204" pitchFamily="34" charset="0"/>
                <a:ea typeface="Calibri" panose="020F0502020204030204" pitchFamily="34" charset="0"/>
                <a:cs typeface="Times New Roman" panose="02020603050405020304" pitchFamily="18" charset="0"/>
              </a:rPr>
              <a:t>Samtale om:</a:t>
            </a:r>
            <a:r>
              <a:rPr lang="da-DK" sz="2000" b="1" dirty="0">
                <a:latin typeface="Arial" panose="020B0604020202020204" pitchFamily="34" charset="0"/>
                <a:ea typeface="Calibri" panose="020F0502020204030204" pitchFamily="34" charset="0"/>
                <a:cs typeface="Times New Roman" panose="02020603050405020304" pitchFamily="18" charset="0"/>
              </a:rPr>
              <a:t/>
            </a:r>
            <a:br>
              <a:rPr lang="da-DK" sz="2000" b="1" dirty="0">
                <a:latin typeface="Arial" panose="020B0604020202020204" pitchFamily="34" charset="0"/>
                <a:ea typeface="Calibri" panose="020F0502020204030204" pitchFamily="34" charset="0"/>
                <a:cs typeface="Times New Roman" panose="02020603050405020304" pitchFamily="18" charset="0"/>
              </a:rPr>
            </a:br>
            <a:r>
              <a:rPr lang="da-DK" sz="2000" b="1" dirty="0">
                <a:latin typeface="Arial" panose="020B0604020202020204" pitchFamily="34" charset="0"/>
                <a:ea typeface="Calibri" panose="020F0502020204030204" pitchFamily="34" charset="0"/>
                <a:cs typeface="Times New Roman" panose="02020603050405020304" pitchFamily="18" charset="0"/>
              </a:rPr>
              <a:t>Skal vi optimere vores forventningsafklaring, så det måske i højere grad bliver en </a:t>
            </a:r>
            <a:r>
              <a:rPr lang="da-DK" sz="2000" b="1" dirty="0" err="1">
                <a:latin typeface="Arial" panose="020B0604020202020204" pitchFamily="34" charset="0"/>
                <a:ea typeface="Calibri" panose="020F0502020204030204" pitchFamily="34" charset="0"/>
                <a:cs typeface="Times New Roman" panose="02020603050405020304" pitchFamily="18" charset="0"/>
              </a:rPr>
              <a:t>forventningsAFSTEMNING</a:t>
            </a:r>
            <a:r>
              <a:rPr lang="da-DK" sz="2000" b="1" dirty="0">
                <a:latin typeface="Arial" panose="020B0604020202020204" pitchFamily="34" charset="0"/>
                <a:ea typeface="Calibri" panose="020F0502020204030204" pitchFamily="34" charset="0"/>
                <a:cs typeface="Times New Roman" panose="02020603050405020304" pitchFamily="18" charset="0"/>
              </a:rPr>
              <a:t>?</a:t>
            </a:r>
            <a:endParaRPr lang="da-DK"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2000" b="1" dirty="0">
                <a:latin typeface="Arial" panose="020B0604020202020204" pitchFamily="34" charset="0"/>
                <a:ea typeface="Calibri" panose="020F0502020204030204" pitchFamily="34" charset="0"/>
                <a:cs typeface="Times New Roman" panose="02020603050405020304" pitchFamily="18" charset="0"/>
              </a:rPr>
              <a:t>Kan I på jeres skole optimere kommunikationen med de studerende om de forventninger, I som skole og som praktiklærere har til dem?</a:t>
            </a:r>
            <a:endParaRPr lang="da-DK"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888406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882595" y="954157"/>
            <a:ext cx="8261405" cy="3201326"/>
          </a:xfrm>
          <a:prstGeom prst="rect">
            <a:avLst/>
          </a:prstGeom>
        </p:spPr>
        <p:txBody>
          <a:bodyPr wrap="square">
            <a:spAutoFit/>
          </a:bodyPr>
          <a:lstStyle/>
          <a:p>
            <a:pPr>
              <a:lnSpc>
                <a:spcPct val="107000"/>
              </a:lnSpc>
              <a:spcAft>
                <a:spcPts val="800"/>
              </a:spcAft>
            </a:pPr>
            <a:r>
              <a:rPr lang="da-DK" sz="4400" b="1" dirty="0">
                <a:latin typeface="Arial" panose="020B0604020202020204" pitchFamily="34" charset="0"/>
                <a:ea typeface="Calibri" panose="020F0502020204030204" pitchFamily="34" charset="0"/>
                <a:cs typeface="Times New Roman" panose="02020603050405020304" pitchFamily="18" charset="0"/>
              </a:rPr>
              <a:t>November</a:t>
            </a:r>
            <a:r>
              <a:rPr lang="da-DK" sz="4400" dirty="0">
                <a:latin typeface="Arial" panose="020B0604020202020204" pitchFamily="34" charset="0"/>
                <a:ea typeface="Calibri" panose="020F0502020204030204" pitchFamily="34" charset="0"/>
                <a:cs typeface="Times New Roman" panose="02020603050405020304" pitchFamily="18" charset="0"/>
              </a:rPr>
              <a:t> </a:t>
            </a:r>
            <a:r>
              <a:rPr lang="da-DK" dirty="0">
                <a:latin typeface="Arial" panose="020B0604020202020204" pitchFamily="34" charset="0"/>
                <a:ea typeface="Calibri" panose="020F0502020204030204" pitchFamily="34" charset="0"/>
                <a:cs typeface="Times New Roman" panose="02020603050405020304" pitchFamily="18" charset="0"/>
              </a:rPr>
              <a:t/>
            </a:r>
            <a:br>
              <a:rPr lang="da-DK" dirty="0">
                <a:latin typeface="Arial" panose="020B0604020202020204" pitchFamily="34" charset="0"/>
                <a:ea typeface="Calibri" panose="020F0502020204030204" pitchFamily="34" charset="0"/>
                <a:cs typeface="Times New Roman" panose="02020603050405020304" pitchFamily="18" charset="0"/>
              </a:rPr>
            </a:br>
            <a:r>
              <a:rPr lang="da-DK" sz="2800" dirty="0">
                <a:latin typeface="Arial" panose="020B0604020202020204" pitchFamily="34" charset="0"/>
                <a:ea typeface="Calibri" panose="020F0502020204030204" pitchFamily="34" charset="0"/>
                <a:cs typeface="Times New Roman" panose="02020603050405020304" pitchFamily="18" charset="0"/>
              </a:rPr>
              <a:t>- </a:t>
            </a:r>
            <a:r>
              <a:rPr lang="da-DK" sz="2800" dirty="0" err="1">
                <a:latin typeface="Arial" panose="020B0604020202020204" pitchFamily="34" charset="0"/>
                <a:ea typeface="Calibri" panose="020F0502020204030204" pitchFamily="34" charset="0"/>
                <a:cs typeface="Times New Roman" panose="02020603050405020304" pitchFamily="18" charset="0"/>
              </a:rPr>
              <a:t>info-møde</a:t>
            </a:r>
            <a:r>
              <a:rPr lang="da-DK" sz="2800" dirty="0">
                <a:latin typeface="Arial" panose="020B0604020202020204" pitchFamily="34" charset="0"/>
                <a:ea typeface="Calibri" panose="020F0502020204030204" pitchFamily="34" charset="0"/>
                <a:cs typeface="Times New Roman" panose="02020603050405020304" pitchFamily="18" charset="0"/>
              </a:rPr>
              <a:t> med praktiklærere på skolen </a:t>
            </a:r>
            <a:br>
              <a:rPr lang="da-DK" sz="2800" dirty="0">
                <a:latin typeface="Arial" panose="020B0604020202020204" pitchFamily="34" charset="0"/>
                <a:ea typeface="Calibri" panose="020F0502020204030204" pitchFamily="34" charset="0"/>
                <a:cs typeface="Times New Roman" panose="02020603050405020304" pitchFamily="18" charset="0"/>
              </a:rPr>
            </a:br>
            <a:r>
              <a:rPr lang="da-DK" sz="2800" dirty="0">
                <a:latin typeface="Arial" panose="020B0604020202020204" pitchFamily="34" charset="0"/>
                <a:ea typeface="Calibri" panose="020F0502020204030204" pitchFamily="34" charset="0"/>
                <a:cs typeface="Times New Roman" panose="02020603050405020304" pitchFamily="18" charset="0"/>
              </a:rPr>
              <a:t>- info på </a:t>
            </a:r>
            <a:r>
              <a:rPr lang="da-DK" sz="2800" dirty="0" err="1">
                <a:latin typeface="Arial" panose="020B0604020202020204" pitchFamily="34" charset="0"/>
                <a:ea typeface="Calibri" panose="020F0502020204030204" pitchFamily="34" charset="0"/>
                <a:cs typeface="Times New Roman" panose="02020603050405020304" pitchFamily="18" charset="0"/>
              </a:rPr>
              <a:t>intra</a:t>
            </a:r>
            <a:r>
              <a:rPr lang="da-DK" sz="2800" dirty="0">
                <a:latin typeface="Arial" panose="020B0604020202020204" pitchFamily="34" charset="0"/>
                <a:ea typeface="Calibri" panose="020F0502020204030204" pitchFamily="34" charset="0"/>
                <a:cs typeface="Times New Roman" panose="02020603050405020304" pitchFamily="18" charset="0"/>
              </a:rPr>
              <a:t> om, at der kommer studerende + </a:t>
            </a:r>
            <a:r>
              <a:rPr lang="da-DK" sz="2800" dirty="0" smtClean="0">
                <a:latin typeface="Arial" panose="020B0604020202020204" pitchFamily="34" charset="0"/>
                <a:ea typeface="Calibri" panose="020F0502020204030204" pitchFamily="34" charset="0"/>
                <a:cs typeface="Times New Roman" panose="02020603050405020304" pitchFamily="18" charset="0"/>
              </a:rPr>
              <a:t/>
            </a:r>
            <a:br>
              <a:rPr lang="da-DK" sz="2800" dirty="0" smtClean="0">
                <a:latin typeface="Arial" panose="020B0604020202020204" pitchFamily="34" charset="0"/>
                <a:ea typeface="Calibri" panose="020F0502020204030204" pitchFamily="34" charset="0"/>
                <a:cs typeface="Times New Roman" panose="02020603050405020304" pitchFamily="18" charset="0"/>
              </a:rPr>
            </a:br>
            <a:r>
              <a:rPr lang="da-DK" sz="2800" dirty="0" smtClean="0">
                <a:latin typeface="Arial" panose="020B0604020202020204" pitchFamily="34" charset="0"/>
                <a:ea typeface="Calibri" panose="020F0502020204030204" pitchFamily="34" charset="0"/>
                <a:cs typeface="Times New Roman" panose="02020603050405020304" pitchFamily="18" charset="0"/>
              </a:rPr>
              <a:t>  fotos </a:t>
            </a:r>
            <a:r>
              <a:rPr lang="da-DK" sz="2800" dirty="0">
                <a:latin typeface="Arial" panose="020B0604020202020204" pitchFamily="34" charset="0"/>
                <a:ea typeface="Calibri" panose="020F0502020204030204" pitchFamily="34" charset="0"/>
                <a:cs typeface="Times New Roman" panose="02020603050405020304" pitchFamily="18" charset="0"/>
              </a:rPr>
              <a:t>på </a:t>
            </a:r>
            <a:r>
              <a:rPr lang="da-DK" sz="2800" dirty="0" err="1">
                <a:latin typeface="Arial" panose="020B0604020202020204" pitchFamily="34" charset="0"/>
                <a:ea typeface="Calibri" panose="020F0502020204030204" pitchFamily="34" charset="0"/>
                <a:cs typeface="Times New Roman" panose="02020603050405020304" pitchFamily="18" charset="0"/>
              </a:rPr>
              <a:t>intra</a:t>
            </a:r>
            <a:r>
              <a:rPr lang="da-DK" sz="2800" dirty="0">
                <a:latin typeface="Arial" panose="020B0604020202020204" pitchFamily="34" charset="0"/>
                <a:ea typeface="Calibri" panose="020F0502020204030204" pitchFamily="34" charset="0"/>
                <a:cs typeface="Times New Roman" panose="02020603050405020304" pitchFamily="18" charset="0"/>
              </a:rPr>
              <a:t> </a:t>
            </a:r>
            <a:br>
              <a:rPr lang="da-DK" sz="2800" dirty="0">
                <a:latin typeface="Arial" panose="020B0604020202020204" pitchFamily="34" charset="0"/>
                <a:ea typeface="Calibri" panose="020F0502020204030204" pitchFamily="34" charset="0"/>
                <a:cs typeface="Times New Roman" panose="02020603050405020304" pitchFamily="18" charset="0"/>
              </a:rPr>
            </a:br>
            <a:r>
              <a:rPr lang="da-DK" sz="2800" dirty="0">
                <a:latin typeface="Arial" panose="020B0604020202020204" pitchFamily="34" charset="0"/>
                <a:ea typeface="Calibri" panose="020F0502020204030204" pitchFamily="34" charset="0"/>
                <a:cs typeface="Times New Roman" panose="02020603050405020304" pitchFamily="18" charset="0"/>
              </a:rPr>
              <a:t>- forpraktik (planlægges individuelt ml. studerende </a:t>
            </a:r>
            <a:br>
              <a:rPr lang="da-DK" sz="2800" dirty="0">
                <a:latin typeface="Arial" panose="020B0604020202020204" pitchFamily="34" charset="0"/>
                <a:ea typeface="Calibri" panose="020F0502020204030204" pitchFamily="34" charset="0"/>
                <a:cs typeface="Times New Roman" panose="02020603050405020304" pitchFamily="18" charset="0"/>
              </a:rPr>
            </a:br>
            <a:r>
              <a:rPr lang="da-DK" sz="2800" dirty="0" smtClean="0">
                <a:latin typeface="Arial" panose="020B0604020202020204" pitchFamily="34" charset="0"/>
                <a:ea typeface="Calibri" panose="020F0502020204030204" pitchFamily="34" charset="0"/>
                <a:cs typeface="Times New Roman" panose="02020603050405020304" pitchFamily="18" charset="0"/>
              </a:rPr>
              <a:t>  og </a:t>
            </a:r>
            <a:r>
              <a:rPr lang="da-DK" sz="2800" dirty="0">
                <a:latin typeface="Arial" panose="020B0604020202020204" pitchFamily="34" charset="0"/>
                <a:ea typeface="Calibri" panose="020F0502020204030204" pitchFamily="34" charset="0"/>
                <a:cs typeface="Times New Roman" panose="02020603050405020304" pitchFamily="18" charset="0"/>
              </a:rPr>
              <a:t>praktiklærer) </a:t>
            </a:r>
            <a:endParaRPr lang="da-DK"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52180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492981" y="659958"/>
            <a:ext cx="9732396" cy="5669116"/>
          </a:xfrm>
          <a:prstGeom prst="rect">
            <a:avLst/>
          </a:prstGeom>
        </p:spPr>
        <p:txBody>
          <a:bodyPr wrap="square">
            <a:spAutoFit/>
          </a:bodyPr>
          <a:lstStyle/>
          <a:p>
            <a:pPr>
              <a:lnSpc>
                <a:spcPct val="107000"/>
              </a:lnSpc>
              <a:spcAft>
                <a:spcPts val="800"/>
              </a:spcAft>
            </a:pPr>
            <a:r>
              <a:rPr lang="da-DK" sz="3200" b="1" dirty="0" smtClean="0">
                <a:effectLst/>
                <a:latin typeface="Arial" panose="020B0604020202020204" pitchFamily="34" charset="0"/>
                <a:ea typeface="Calibri" panose="020F0502020204030204" pitchFamily="34" charset="0"/>
                <a:cs typeface="Times New Roman" panose="02020603050405020304" pitchFamily="18" charset="0"/>
              </a:rPr>
              <a:t>KOLLEGIAL SUPERVISION ELLER VEJLEDNING:</a:t>
            </a:r>
            <a:endParaRPr lang="da-DK"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2400" dirty="0">
                <a:latin typeface="Arial" panose="020B0604020202020204" pitchFamily="34" charset="0"/>
                <a:ea typeface="Calibri" panose="020F0502020204030204" pitchFamily="34" charset="0"/>
                <a:cs typeface="Times New Roman" panose="02020603050405020304" pitchFamily="18" charset="0"/>
              </a:rPr>
              <a:t>Mange studerende efterspørger ”mesterlæreren” og den kollegiale supervision frem for en egentlig vejledning. Praktiklæreren ender ofte i en ”5 gode råd”-situation eller et: ”Jamen, hvordan ville du have gjort” spørgsmål fra den studerende. Det er koordinatorens opgave at SYNLIGGØRE forskellen mellem ovenstående og en egentlig vejledning. Både den studerende og praktiklærerne skal kende vejledningens faser.</a:t>
            </a:r>
            <a:endParaRPr lang="da-DK"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2400" b="1" dirty="0" smtClean="0">
                <a:effectLst/>
                <a:latin typeface="Arial" panose="020B0604020202020204" pitchFamily="34" charset="0"/>
                <a:ea typeface="Calibri" panose="020F0502020204030204" pitchFamily="34" charset="0"/>
                <a:cs typeface="Times New Roman" panose="02020603050405020304" pitchFamily="18" charset="0"/>
              </a:rPr>
              <a:t>Samtale om:</a:t>
            </a:r>
            <a:r>
              <a:rPr lang="da-DK" sz="2400" b="1" dirty="0">
                <a:latin typeface="Arial" panose="020B0604020202020204" pitchFamily="34" charset="0"/>
                <a:ea typeface="Calibri" panose="020F0502020204030204" pitchFamily="34" charset="0"/>
                <a:cs typeface="Times New Roman" panose="02020603050405020304" pitchFamily="18" charset="0"/>
              </a:rPr>
              <a:t/>
            </a:r>
            <a:br>
              <a:rPr lang="da-DK" sz="2400" b="1" dirty="0">
                <a:latin typeface="Arial" panose="020B0604020202020204" pitchFamily="34" charset="0"/>
                <a:ea typeface="Calibri" panose="020F0502020204030204" pitchFamily="34" charset="0"/>
                <a:cs typeface="Times New Roman" panose="02020603050405020304" pitchFamily="18" charset="0"/>
              </a:rPr>
            </a:br>
            <a:r>
              <a:rPr lang="da-DK" sz="2400" b="1" dirty="0">
                <a:latin typeface="Arial" panose="020B0604020202020204" pitchFamily="34" charset="0"/>
                <a:ea typeface="Calibri" panose="020F0502020204030204" pitchFamily="34" charset="0"/>
                <a:cs typeface="Times New Roman" panose="02020603050405020304" pitchFamily="18" charset="0"/>
              </a:rPr>
              <a:t>Hvor højt skal vi gå op i, hvornår vi </a:t>
            </a:r>
            <a:r>
              <a:rPr lang="da-DK" sz="2400" b="1" dirty="0" smtClean="0">
                <a:latin typeface="Arial" panose="020B0604020202020204" pitchFamily="34" charset="0"/>
                <a:ea typeface="Calibri" panose="020F0502020204030204" pitchFamily="34" charset="0"/>
                <a:cs typeface="Times New Roman" panose="02020603050405020304" pitchFamily="18" charset="0"/>
              </a:rPr>
              <a:t>vejleder, </a:t>
            </a:r>
            <a:r>
              <a:rPr lang="da-DK" sz="2400" b="1" dirty="0">
                <a:latin typeface="Arial" panose="020B0604020202020204" pitchFamily="34" charset="0"/>
                <a:ea typeface="Calibri" panose="020F0502020204030204" pitchFamily="34" charset="0"/>
                <a:cs typeface="Times New Roman" panose="02020603050405020304" pitchFamily="18" charset="0"/>
              </a:rPr>
              <a:t>og hvornår vi </a:t>
            </a:r>
            <a:r>
              <a:rPr lang="da-DK" sz="2400" b="1" dirty="0" err="1">
                <a:latin typeface="Arial" panose="020B0604020202020204" pitchFamily="34" charset="0"/>
                <a:ea typeface="Calibri" panose="020F0502020204030204" pitchFamily="34" charset="0"/>
                <a:cs typeface="Times New Roman" panose="02020603050405020304" pitchFamily="18" charset="0"/>
              </a:rPr>
              <a:t>chit</a:t>
            </a:r>
            <a:r>
              <a:rPr lang="da-DK" sz="2400" b="1" dirty="0">
                <a:latin typeface="Arial" panose="020B0604020202020204" pitchFamily="34" charset="0"/>
                <a:ea typeface="Calibri" panose="020F0502020204030204" pitchFamily="34" charset="0"/>
                <a:cs typeface="Times New Roman" panose="02020603050405020304" pitchFamily="18" charset="0"/>
              </a:rPr>
              <a:t> chatter?</a:t>
            </a:r>
            <a:endParaRPr lang="da-DK"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2400" b="1" dirty="0">
                <a:latin typeface="Arial" panose="020B0604020202020204" pitchFamily="34" charset="0"/>
                <a:ea typeface="Calibri" panose="020F0502020204030204" pitchFamily="34" charset="0"/>
                <a:cs typeface="Times New Roman" panose="02020603050405020304" pitchFamily="18" charset="0"/>
              </a:rPr>
              <a:t>Hvad mener I gør en god vejledning?</a:t>
            </a:r>
            <a:br>
              <a:rPr lang="da-DK" sz="2400" b="1" dirty="0">
                <a:latin typeface="Arial" panose="020B0604020202020204" pitchFamily="34" charset="0"/>
                <a:ea typeface="Calibri" panose="020F0502020204030204" pitchFamily="34" charset="0"/>
                <a:cs typeface="Times New Roman" panose="02020603050405020304" pitchFamily="18" charset="0"/>
              </a:rPr>
            </a:br>
            <a:endParaRPr lang="da-DK"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70648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906449" y="914400"/>
            <a:ext cx="8237551" cy="3098733"/>
          </a:xfrm>
          <a:prstGeom prst="rect">
            <a:avLst/>
          </a:prstGeom>
        </p:spPr>
        <p:txBody>
          <a:bodyPr wrap="square">
            <a:spAutoFit/>
          </a:bodyPr>
          <a:lstStyle/>
          <a:p>
            <a:pPr>
              <a:lnSpc>
                <a:spcPct val="107000"/>
              </a:lnSpc>
              <a:spcAft>
                <a:spcPts val="800"/>
              </a:spcAft>
            </a:pPr>
            <a:r>
              <a:rPr lang="da-DK" sz="4400" b="1" dirty="0">
                <a:latin typeface="Arial" panose="020B0604020202020204" pitchFamily="34" charset="0"/>
                <a:ea typeface="Calibri" panose="020F0502020204030204" pitchFamily="34" charset="0"/>
                <a:cs typeface="Times New Roman" panose="02020603050405020304" pitchFamily="18" charset="0"/>
              </a:rPr>
              <a:t>December</a:t>
            </a:r>
            <a:r>
              <a:rPr lang="da-DK" sz="4400" dirty="0">
                <a:latin typeface="Arial" panose="020B0604020202020204" pitchFamily="34" charset="0"/>
                <a:ea typeface="Calibri" panose="020F0502020204030204" pitchFamily="34" charset="0"/>
                <a:cs typeface="Times New Roman" panose="02020603050405020304" pitchFamily="18" charset="0"/>
              </a:rPr>
              <a:t> </a:t>
            </a:r>
            <a:r>
              <a:rPr lang="da-DK" dirty="0">
                <a:latin typeface="Arial" panose="020B0604020202020204" pitchFamily="34" charset="0"/>
                <a:ea typeface="Calibri" panose="020F0502020204030204" pitchFamily="34" charset="0"/>
                <a:cs typeface="Times New Roman" panose="02020603050405020304" pitchFamily="18" charset="0"/>
              </a:rPr>
              <a:t/>
            </a:r>
            <a:br>
              <a:rPr lang="da-DK" dirty="0">
                <a:latin typeface="Arial" panose="020B0604020202020204" pitchFamily="34" charset="0"/>
                <a:ea typeface="Calibri" panose="020F0502020204030204" pitchFamily="34" charset="0"/>
                <a:cs typeface="Times New Roman" panose="02020603050405020304" pitchFamily="18" charset="0"/>
              </a:rPr>
            </a:br>
            <a:r>
              <a:rPr lang="da-DK" sz="2800" dirty="0">
                <a:latin typeface="Arial" panose="020B0604020202020204" pitchFamily="34" charset="0"/>
                <a:ea typeface="Calibri" panose="020F0502020204030204" pitchFamily="34" charset="0"/>
                <a:cs typeface="Times New Roman" panose="02020603050405020304" pitchFamily="18" charset="0"/>
              </a:rPr>
              <a:t>- før-vejledningsmøde ml. studerende og </a:t>
            </a:r>
            <a:r>
              <a:rPr lang="da-DK" sz="2800" dirty="0" smtClean="0">
                <a:latin typeface="Arial" panose="020B0604020202020204" pitchFamily="34" charset="0"/>
                <a:ea typeface="Calibri" panose="020F0502020204030204" pitchFamily="34" charset="0"/>
                <a:cs typeface="Times New Roman" panose="02020603050405020304" pitchFamily="18" charset="0"/>
              </a:rPr>
              <a:t/>
            </a:r>
            <a:br>
              <a:rPr lang="da-DK" sz="2800" dirty="0" smtClean="0">
                <a:latin typeface="Arial" panose="020B0604020202020204" pitchFamily="34" charset="0"/>
                <a:ea typeface="Calibri" panose="020F0502020204030204" pitchFamily="34" charset="0"/>
                <a:cs typeface="Times New Roman" panose="02020603050405020304" pitchFamily="18" charset="0"/>
              </a:rPr>
            </a:br>
            <a:r>
              <a:rPr lang="da-DK" sz="2800" dirty="0" smtClean="0">
                <a:latin typeface="Arial" panose="020B0604020202020204" pitchFamily="34" charset="0"/>
                <a:ea typeface="Calibri" panose="020F0502020204030204" pitchFamily="34" charset="0"/>
                <a:cs typeface="Times New Roman" panose="02020603050405020304" pitchFamily="18" charset="0"/>
              </a:rPr>
              <a:t>  praktiklærere </a:t>
            </a:r>
            <a:r>
              <a:rPr lang="da-DK" sz="2800" dirty="0">
                <a:latin typeface="Arial" panose="020B0604020202020204" pitchFamily="34" charset="0"/>
                <a:ea typeface="Calibri" panose="020F0502020204030204" pitchFamily="34" charset="0"/>
                <a:cs typeface="Times New Roman" panose="02020603050405020304" pitchFamily="18" charset="0"/>
              </a:rPr>
              <a:t/>
            </a:r>
            <a:br>
              <a:rPr lang="da-DK" sz="2800" dirty="0">
                <a:latin typeface="Arial" panose="020B0604020202020204" pitchFamily="34" charset="0"/>
                <a:ea typeface="Calibri" panose="020F0502020204030204" pitchFamily="34" charset="0"/>
                <a:cs typeface="Times New Roman" panose="02020603050405020304" pitchFamily="18" charset="0"/>
              </a:rPr>
            </a:br>
            <a:r>
              <a:rPr lang="da-DK" sz="2800" dirty="0">
                <a:latin typeface="Arial" panose="020B0604020202020204" pitchFamily="34" charset="0"/>
                <a:ea typeface="Calibri" panose="020F0502020204030204" pitchFamily="34" charset="0"/>
                <a:cs typeface="Times New Roman" panose="02020603050405020304" pitchFamily="18" charset="0"/>
              </a:rPr>
              <a:t>- </a:t>
            </a:r>
            <a:r>
              <a:rPr lang="da-DK" sz="2800" dirty="0" smtClean="0">
                <a:latin typeface="Arial" panose="020B0604020202020204" pitchFamily="34" charset="0"/>
                <a:ea typeface="Calibri" panose="020F0502020204030204" pitchFamily="34" charset="0"/>
                <a:cs typeface="Times New Roman" panose="02020603050405020304" pitchFamily="18" charset="0"/>
              </a:rPr>
              <a:t>koordinatoren står for undervisning </a:t>
            </a:r>
            <a:r>
              <a:rPr lang="da-DK" sz="2800" dirty="0">
                <a:latin typeface="Arial" panose="020B0604020202020204" pitchFamily="34" charset="0"/>
                <a:ea typeface="Calibri" panose="020F0502020204030204" pitchFamily="34" charset="0"/>
                <a:cs typeface="Times New Roman" panose="02020603050405020304" pitchFamily="18" charset="0"/>
              </a:rPr>
              <a:t>på alle praktikniveauer om </a:t>
            </a:r>
            <a:r>
              <a:rPr lang="da-DK" sz="2800" dirty="0" smtClean="0">
                <a:latin typeface="Arial" panose="020B0604020202020204" pitchFamily="34" charset="0"/>
                <a:ea typeface="Calibri" panose="020F0502020204030204" pitchFamily="34" charset="0"/>
                <a:cs typeface="Times New Roman" panose="02020603050405020304" pitchFamily="18" charset="0"/>
              </a:rPr>
              <a:t>Synlig </a:t>
            </a:r>
            <a:r>
              <a:rPr lang="da-DK" sz="2800" dirty="0">
                <a:latin typeface="Arial" panose="020B0604020202020204" pitchFamily="34" charset="0"/>
                <a:ea typeface="Calibri" panose="020F0502020204030204" pitchFamily="34" charset="0"/>
                <a:cs typeface="Times New Roman" panose="02020603050405020304" pitchFamily="18" charset="0"/>
              </a:rPr>
              <a:t>Læring og Min Uddannelse</a:t>
            </a:r>
            <a:endParaRPr lang="da-DK"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5701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803082" y="683812"/>
            <a:ext cx="8340918" cy="5134995"/>
          </a:xfrm>
          <a:prstGeom prst="rect">
            <a:avLst/>
          </a:prstGeom>
        </p:spPr>
        <p:txBody>
          <a:bodyPr wrap="square">
            <a:spAutoFit/>
          </a:bodyPr>
          <a:lstStyle/>
          <a:p>
            <a:pPr>
              <a:lnSpc>
                <a:spcPct val="107000"/>
              </a:lnSpc>
              <a:spcAft>
                <a:spcPts val="800"/>
              </a:spcAft>
            </a:pPr>
            <a:r>
              <a:rPr lang="da-DK" sz="4400" b="1" dirty="0">
                <a:latin typeface="Arial" panose="020B0604020202020204" pitchFamily="34" charset="0"/>
                <a:ea typeface="Calibri" panose="020F0502020204030204" pitchFamily="34" charset="0"/>
                <a:cs typeface="Times New Roman" panose="02020603050405020304" pitchFamily="18" charset="0"/>
              </a:rPr>
              <a:t>Januar</a:t>
            </a:r>
            <a:r>
              <a:rPr lang="da-DK" sz="4400" dirty="0">
                <a:latin typeface="Arial" panose="020B0604020202020204" pitchFamily="34" charset="0"/>
                <a:ea typeface="Calibri" panose="020F0502020204030204" pitchFamily="34" charset="0"/>
                <a:cs typeface="Times New Roman" panose="02020603050405020304" pitchFamily="18" charset="0"/>
              </a:rPr>
              <a:t> </a:t>
            </a:r>
            <a:r>
              <a:rPr lang="da-DK" dirty="0">
                <a:latin typeface="Arial" panose="020B0604020202020204" pitchFamily="34" charset="0"/>
                <a:ea typeface="Calibri" panose="020F0502020204030204" pitchFamily="34" charset="0"/>
                <a:cs typeface="Times New Roman" panose="02020603050405020304" pitchFamily="18" charset="0"/>
              </a:rPr>
              <a:t/>
            </a:r>
            <a:br>
              <a:rPr lang="da-DK" dirty="0">
                <a:latin typeface="Arial" panose="020B0604020202020204" pitchFamily="34" charset="0"/>
                <a:ea typeface="Calibri" panose="020F0502020204030204" pitchFamily="34" charset="0"/>
                <a:cs typeface="Times New Roman" panose="02020603050405020304" pitchFamily="18" charset="0"/>
              </a:rPr>
            </a:br>
            <a:r>
              <a:rPr lang="da-DK" sz="2400" dirty="0">
                <a:latin typeface="Arial" panose="020B0604020202020204" pitchFamily="34" charset="0"/>
                <a:ea typeface="Calibri" panose="020F0502020204030204" pitchFamily="34" charset="0"/>
                <a:cs typeface="Times New Roman" panose="02020603050405020304" pitchFamily="18" charset="0"/>
              </a:rPr>
              <a:t>- praktikperioden starter </a:t>
            </a:r>
            <a:br>
              <a:rPr lang="da-DK" sz="2400" dirty="0">
                <a:latin typeface="Arial" panose="020B0604020202020204" pitchFamily="34" charset="0"/>
                <a:ea typeface="Calibri" panose="020F0502020204030204" pitchFamily="34" charset="0"/>
                <a:cs typeface="Times New Roman" panose="02020603050405020304" pitchFamily="18" charset="0"/>
              </a:rPr>
            </a:br>
            <a:r>
              <a:rPr lang="da-DK" sz="2400" dirty="0">
                <a:latin typeface="Arial" panose="020B0604020202020204" pitchFamily="34" charset="0"/>
                <a:ea typeface="Calibri" panose="020F0502020204030204" pitchFamily="34" charset="0"/>
                <a:cs typeface="Times New Roman" panose="02020603050405020304" pitchFamily="18" charset="0"/>
              </a:rPr>
              <a:t>- præsentation af de studerende overfor lærerkollegiet på </a:t>
            </a:r>
            <a:r>
              <a:rPr lang="da-DK" sz="2400" dirty="0" smtClean="0">
                <a:latin typeface="Arial" panose="020B0604020202020204" pitchFamily="34" charset="0"/>
                <a:ea typeface="Calibri" panose="020F0502020204030204" pitchFamily="34" charset="0"/>
                <a:cs typeface="Times New Roman" panose="02020603050405020304" pitchFamily="18" charset="0"/>
              </a:rPr>
              <a:t/>
            </a:r>
            <a:br>
              <a:rPr lang="da-DK" sz="2400" dirty="0" smtClean="0">
                <a:latin typeface="Arial" panose="020B0604020202020204" pitchFamily="34" charset="0"/>
                <a:ea typeface="Calibri" panose="020F0502020204030204" pitchFamily="34" charset="0"/>
                <a:cs typeface="Times New Roman" panose="02020603050405020304" pitchFamily="18" charset="0"/>
              </a:rPr>
            </a:br>
            <a:r>
              <a:rPr lang="da-DK" sz="2400" dirty="0" smtClean="0">
                <a:latin typeface="Arial" panose="020B0604020202020204" pitchFamily="34" charset="0"/>
                <a:ea typeface="Calibri" panose="020F0502020204030204" pitchFamily="34" charset="0"/>
                <a:cs typeface="Times New Roman" panose="02020603050405020304" pitchFamily="18" charset="0"/>
              </a:rPr>
              <a:t>  første </a:t>
            </a:r>
            <a:r>
              <a:rPr lang="da-DK" sz="2400" dirty="0">
                <a:latin typeface="Arial" panose="020B0604020202020204" pitchFamily="34" charset="0"/>
                <a:ea typeface="Calibri" panose="020F0502020204030204" pitchFamily="34" charset="0"/>
                <a:cs typeface="Times New Roman" panose="02020603050405020304" pitchFamily="18" charset="0"/>
              </a:rPr>
              <a:t>dialogmøde </a:t>
            </a:r>
            <a:br>
              <a:rPr lang="da-DK" sz="2400" dirty="0">
                <a:latin typeface="Arial" panose="020B0604020202020204" pitchFamily="34" charset="0"/>
                <a:ea typeface="Calibri" panose="020F0502020204030204" pitchFamily="34" charset="0"/>
                <a:cs typeface="Times New Roman" panose="02020603050405020304" pitchFamily="18" charset="0"/>
              </a:rPr>
            </a:br>
            <a:r>
              <a:rPr lang="da-DK" sz="2400" dirty="0">
                <a:latin typeface="Arial" panose="020B0604020202020204" pitchFamily="34" charset="0"/>
                <a:ea typeface="Calibri" panose="020F0502020204030204" pitchFamily="34" charset="0"/>
                <a:cs typeface="Times New Roman" panose="02020603050405020304" pitchFamily="18" charset="0"/>
              </a:rPr>
              <a:t>- midtvejsevaluering </a:t>
            </a:r>
            <a:r>
              <a:rPr lang="da-DK" sz="2400" dirty="0" smtClean="0">
                <a:latin typeface="Arial" panose="020B0604020202020204" pitchFamily="34" charset="0"/>
                <a:ea typeface="Calibri" panose="020F0502020204030204" pitchFamily="34" charset="0"/>
                <a:cs typeface="Times New Roman" panose="02020603050405020304" pitchFamily="18" charset="0"/>
              </a:rPr>
              <a:t>som er fremadrettet og er med </a:t>
            </a:r>
            <a:r>
              <a:rPr lang="da-DK" sz="2400" dirty="0">
                <a:latin typeface="Arial" panose="020B0604020202020204" pitchFamily="34" charset="0"/>
                <a:ea typeface="Calibri" panose="020F0502020204030204" pitchFamily="34" charset="0"/>
                <a:cs typeface="Times New Roman" panose="02020603050405020304" pitchFamily="18" charset="0"/>
              </a:rPr>
              <a:t>afsæt i </a:t>
            </a:r>
            <a:r>
              <a:rPr lang="da-DK" sz="2400" dirty="0" smtClean="0">
                <a:latin typeface="Arial" panose="020B0604020202020204" pitchFamily="34" charset="0"/>
                <a:ea typeface="Calibri" panose="020F0502020204030204" pitchFamily="34" charset="0"/>
                <a:cs typeface="Times New Roman" panose="02020603050405020304" pitchFamily="18" charset="0"/>
              </a:rPr>
              <a:t> </a:t>
            </a:r>
            <a:br>
              <a:rPr lang="da-DK" sz="2400" dirty="0" smtClean="0">
                <a:latin typeface="Arial" panose="020B0604020202020204" pitchFamily="34" charset="0"/>
                <a:ea typeface="Calibri" panose="020F0502020204030204" pitchFamily="34" charset="0"/>
                <a:cs typeface="Times New Roman" panose="02020603050405020304" pitchFamily="18" charset="0"/>
              </a:rPr>
            </a:br>
            <a:r>
              <a:rPr lang="da-DK" sz="2400" dirty="0" smtClean="0">
                <a:latin typeface="Arial" panose="020B0604020202020204" pitchFamily="34" charset="0"/>
                <a:ea typeface="Calibri" panose="020F0502020204030204" pitchFamily="34" charset="0"/>
                <a:cs typeface="Times New Roman" panose="02020603050405020304" pitchFamily="18" charset="0"/>
              </a:rPr>
              <a:t>  begrundelsesskemaet  </a:t>
            </a:r>
            <a:br>
              <a:rPr lang="da-DK" sz="2400" dirty="0" smtClean="0">
                <a:latin typeface="Arial" panose="020B0604020202020204" pitchFamily="34" charset="0"/>
                <a:ea typeface="Calibri" panose="020F0502020204030204" pitchFamily="34" charset="0"/>
                <a:cs typeface="Times New Roman" panose="02020603050405020304" pitchFamily="18" charset="0"/>
              </a:rPr>
            </a:br>
            <a:r>
              <a:rPr lang="da-DK" sz="2400" dirty="0" smtClean="0">
                <a:latin typeface="Arial" panose="020B0604020202020204" pitchFamily="34" charset="0"/>
                <a:ea typeface="Calibri" panose="020F0502020204030204" pitchFamily="34" charset="0"/>
                <a:cs typeface="Times New Roman" panose="02020603050405020304" pitchFamily="18" charset="0"/>
              </a:rPr>
              <a:t>  (</a:t>
            </a:r>
            <a:r>
              <a:rPr lang="da-DK" sz="2400" dirty="0">
                <a:latin typeface="Arial" panose="020B0604020202020204" pitchFamily="34" charset="0"/>
                <a:ea typeface="Calibri" panose="020F0502020204030204" pitchFamily="34" charset="0"/>
                <a:cs typeface="Times New Roman" panose="02020603050405020304" pitchFamily="18" charset="0"/>
              </a:rPr>
              <a:t>praktikkoordinator </a:t>
            </a:r>
            <a:r>
              <a:rPr lang="da-DK" sz="2400" dirty="0" smtClean="0">
                <a:latin typeface="Arial" panose="020B0604020202020204" pitchFamily="34" charset="0"/>
                <a:ea typeface="Calibri" panose="020F0502020204030204" pitchFamily="34" charset="0"/>
                <a:cs typeface="Times New Roman" panose="02020603050405020304" pitchFamily="18" charset="0"/>
              </a:rPr>
              <a:t>deltager </a:t>
            </a:r>
            <a:r>
              <a:rPr lang="da-DK" sz="2400" dirty="0">
                <a:latin typeface="Arial" panose="020B0604020202020204" pitchFamily="34" charset="0"/>
                <a:ea typeface="Calibri" panose="020F0502020204030204" pitchFamily="34" charset="0"/>
                <a:cs typeface="Times New Roman" panose="02020603050405020304" pitchFamily="18" charset="0"/>
              </a:rPr>
              <a:t>så vidt </a:t>
            </a:r>
            <a:r>
              <a:rPr lang="da-DK" sz="2400" dirty="0" smtClean="0">
                <a:latin typeface="Arial" panose="020B0604020202020204" pitchFamily="34" charset="0"/>
                <a:ea typeface="Calibri" panose="020F0502020204030204" pitchFamily="34" charset="0"/>
                <a:cs typeface="Times New Roman" panose="02020603050405020304" pitchFamily="18" charset="0"/>
              </a:rPr>
              <a:t>muligt</a:t>
            </a:r>
            <a:r>
              <a:rPr lang="da-DK" sz="2400" dirty="0">
                <a:latin typeface="Arial" panose="020B0604020202020204" pitchFamily="34" charset="0"/>
                <a:ea typeface="Calibri" panose="020F0502020204030204" pitchFamily="34" charset="0"/>
                <a:cs typeface="Times New Roman" panose="02020603050405020304" pitchFamily="18" charset="0"/>
              </a:rPr>
              <a:t>) </a:t>
            </a:r>
            <a:br>
              <a:rPr lang="da-DK" sz="2400" dirty="0">
                <a:latin typeface="Arial" panose="020B0604020202020204" pitchFamily="34" charset="0"/>
                <a:ea typeface="Calibri" panose="020F0502020204030204" pitchFamily="34" charset="0"/>
                <a:cs typeface="Times New Roman" panose="02020603050405020304" pitchFamily="18" charset="0"/>
              </a:rPr>
            </a:br>
            <a:r>
              <a:rPr lang="da-DK" sz="2400" dirty="0">
                <a:latin typeface="Arial" panose="020B0604020202020204" pitchFamily="34" charset="0"/>
                <a:ea typeface="Calibri" panose="020F0502020204030204" pitchFamily="34" charset="0"/>
                <a:cs typeface="Times New Roman" panose="02020603050405020304" pitchFamily="18" charset="0"/>
              </a:rPr>
              <a:t>- kontakt til </a:t>
            </a:r>
            <a:r>
              <a:rPr lang="da-DK" sz="2400" dirty="0" smtClean="0">
                <a:latin typeface="Arial" panose="020B0604020202020204" pitchFamily="34" charset="0"/>
                <a:ea typeface="Calibri" panose="020F0502020204030204" pitchFamily="34" charset="0"/>
                <a:cs typeface="Times New Roman" panose="02020603050405020304" pitchFamily="18" charset="0"/>
              </a:rPr>
              <a:t>Seminariet hurtigst muligt, </a:t>
            </a:r>
            <a:r>
              <a:rPr lang="da-DK" sz="2400" dirty="0">
                <a:latin typeface="Arial" panose="020B0604020202020204" pitchFamily="34" charset="0"/>
                <a:ea typeface="Calibri" panose="020F0502020204030204" pitchFamily="34" charset="0"/>
                <a:cs typeface="Times New Roman" panose="02020603050405020304" pitchFamily="18" charset="0"/>
              </a:rPr>
              <a:t>hvis der er usikkerhed </a:t>
            </a:r>
            <a:r>
              <a:rPr lang="da-DK" sz="2400" dirty="0" smtClean="0">
                <a:latin typeface="Arial" panose="020B0604020202020204" pitchFamily="34" charset="0"/>
                <a:ea typeface="Calibri" panose="020F0502020204030204" pitchFamily="34" charset="0"/>
                <a:cs typeface="Times New Roman" panose="02020603050405020304" pitchFamily="18" charset="0"/>
              </a:rPr>
              <a:t/>
            </a:r>
            <a:br>
              <a:rPr lang="da-DK" sz="2400" dirty="0" smtClean="0">
                <a:latin typeface="Arial" panose="020B0604020202020204" pitchFamily="34" charset="0"/>
                <a:ea typeface="Calibri" panose="020F0502020204030204" pitchFamily="34" charset="0"/>
                <a:cs typeface="Times New Roman" panose="02020603050405020304" pitchFamily="18" charset="0"/>
              </a:rPr>
            </a:br>
            <a:r>
              <a:rPr lang="da-DK" sz="2400" dirty="0" smtClean="0">
                <a:latin typeface="Arial" panose="020B0604020202020204" pitchFamily="34" charset="0"/>
                <a:ea typeface="Calibri" panose="020F0502020204030204" pitchFamily="34" charset="0"/>
                <a:cs typeface="Times New Roman" panose="02020603050405020304" pitchFamily="18" charset="0"/>
              </a:rPr>
              <a:t>  om</a:t>
            </a:r>
            <a:r>
              <a:rPr lang="da-DK" sz="2400" dirty="0">
                <a:latin typeface="Arial" panose="020B0604020202020204" pitchFamily="34" charset="0"/>
                <a:ea typeface="Calibri" panose="020F0502020204030204" pitchFamily="34" charset="0"/>
                <a:cs typeface="Times New Roman" panose="02020603050405020304" pitchFamily="18" charset="0"/>
              </a:rPr>
              <a:t>, hvorvidt </a:t>
            </a:r>
            <a:r>
              <a:rPr lang="da-DK" sz="2400" dirty="0" smtClean="0">
                <a:latin typeface="Arial" panose="020B0604020202020204" pitchFamily="34" charset="0"/>
                <a:ea typeface="Calibri" panose="020F0502020204030204" pitchFamily="34" charset="0"/>
                <a:cs typeface="Times New Roman" panose="02020603050405020304" pitchFamily="18" charset="0"/>
              </a:rPr>
              <a:t>en </a:t>
            </a:r>
            <a:r>
              <a:rPr lang="da-DK" sz="2400" dirty="0">
                <a:latin typeface="Arial" panose="020B0604020202020204" pitchFamily="34" charset="0"/>
                <a:ea typeface="Calibri" panose="020F0502020204030204" pitchFamily="34" charset="0"/>
                <a:cs typeface="Times New Roman" panose="02020603050405020304" pitchFamily="18" charset="0"/>
              </a:rPr>
              <a:t>studerende består </a:t>
            </a:r>
            <a:r>
              <a:rPr lang="da-DK" sz="2400" dirty="0" smtClean="0">
                <a:latin typeface="Arial" panose="020B0604020202020204" pitchFamily="34" charset="0"/>
                <a:ea typeface="Calibri" panose="020F0502020204030204" pitchFamily="34" charset="0"/>
                <a:cs typeface="Times New Roman" panose="02020603050405020304" pitchFamily="18" charset="0"/>
              </a:rPr>
              <a:t>sin praktik </a:t>
            </a:r>
            <a:r>
              <a:rPr lang="da-DK" sz="2400" dirty="0">
                <a:latin typeface="Arial" panose="020B0604020202020204" pitchFamily="34" charset="0"/>
                <a:ea typeface="Calibri" panose="020F0502020204030204" pitchFamily="34" charset="0"/>
                <a:cs typeface="Times New Roman" panose="02020603050405020304" pitchFamily="18" charset="0"/>
              </a:rPr>
              <a:t/>
            </a:r>
            <a:br>
              <a:rPr lang="da-DK" sz="2400" dirty="0">
                <a:latin typeface="Arial" panose="020B0604020202020204" pitchFamily="34" charset="0"/>
                <a:ea typeface="Calibri" panose="020F0502020204030204" pitchFamily="34" charset="0"/>
                <a:cs typeface="Times New Roman" panose="02020603050405020304" pitchFamily="18" charset="0"/>
              </a:rPr>
            </a:br>
            <a:r>
              <a:rPr lang="da-DK" sz="2400" dirty="0">
                <a:latin typeface="Arial" panose="020B0604020202020204" pitchFamily="34" charset="0"/>
                <a:ea typeface="Calibri" panose="020F0502020204030204" pitchFamily="34" charset="0"/>
                <a:cs typeface="Times New Roman" panose="02020603050405020304" pitchFamily="18" charset="0"/>
              </a:rPr>
              <a:t>- fælles vejledning med ressourceperson for alle eller enkelt </a:t>
            </a:r>
            <a:br>
              <a:rPr lang="da-DK" sz="2400" dirty="0">
                <a:latin typeface="Arial" panose="020B0604020202020204" pitchFamily="34" charset="0"/>
                <a:ea typeface="Calibri" panose="020F0502020204030204" pitchFamily="34" charset="0"/>
                <a:cs typeface="Times New Roman" panose="02020603050405020304" pitchFamily="18" charset="0"/>
              </a:rPr>
            </a:br>
            <a:r>
              <a:rPr lang="da-DK" sz="2400" dirty="0" smtClean="0">
                <a:latin typeface="Arial" panose="020B0604020202020204" pitchFamily="34" charset="0"/>
                <a:ea typeface="Calibri" panose="020F0502020204030204" pitchFamily="34" charset="0"/>
                <a:cs typeface="Times New Roman" panose="02020603050405020304" pitchFamily="18" charset="0"/>
              </a:rPr>
              <a:t>  studerende </a:t>
            </a:r>
            <a:r>
              <a:rPr lang="da-DK" sz="2400" dirty="0">
                <a:latin typeface="Arial" panose="020B0604020202020204" pitchFamily="34" charset="0"/>
                <a:ea typeface="Calibri" panose="020F0502020204030204" pitchFamily="34" charset="0"/>
                <a:cs typeface="Times New Roman" panose="02020603050405020304" pitchFamily="18" charset="0"/>
              </a:rPr>
              <a:t>med </a:t>
            </a:r>
            <a:r>
              <a:rPr lang="da-DK" sz="2400" dirty="0" smtClean="0">
                <a:latin typeface="Arial" panose="020B0604020202020204" pitchFamily="34" charset="0"/>
                <a:ea typeface="Calibri" panose="020F0502020204030204" pitchFamily="34" charset="0"/>
                <a:cs typeface="Times New Roman" panose="02020603050405020304" pitchFamily="18" charset="0"/>
              </a:rPr>
              <a:t>udvalgt </a:t>
            </a:r>
            <a:r>
              <a:rPr lang="da-DK" sz="2400" dirty="0">
                <a:latin typeface="Arial" panose="020B0604020202020204" pitchFamily="34" charset="0"/>
                <a:ea typeface="Calibri" panose="020F0502020204030204" pitchFamily="34" charset="0"/>
                <a:cs typeface="Times New Roman" panose="02020603050405020304" pitchFamily="18" charset="0"/>
              </a:rPr>
              <a:t>fokus </a:t>
            </a:r>
            <a:r>
              <a:rPr lang="da-DK" sz="2400" dirty="0" smtClean="0">
                <a:latin typeface="Arial" panose="020B0604020202020204" pitchFamily="34" charset="0"/>
                <a:ea typeface="Calibri" panose="020F0502020204030204" pitchFamily="34" charset="0"/>
                <a:cs typeface="Times New Roman" panose="02020603050405020304" pitchFamily="18" charset="0"/>
              </a:rPr>
              <a:t>(</a:t>
            </a:r>
            <a:r>
              <a:rPr lang="da-DK" sz="2400" dirty="0">
                <a:latin typeface="Arial" panose="020B0604020202020204" pitchFamily="34" charset="0"/>
                <a:ea typeface="Calibri" panose="020F0502020204030204" pitchFamily="34" charset="0"/>
                <a:cs typeface="Times New Roman" panose="02020603050405020304" pitchFamily="18" charset="0"/>
              </a:rPr>
              <a:t>fx ITSU, </a:t>
            </a:r>
            <a:r>
              <a:rPr lang="da-DK" sz="2400" dirty="0" smtClean="0">
                <a:latin typeface="Arial" panose="020B0604020202020204" pitchFamily="34" charset="0"/>
                <a:ea typeface="Calibri" panose="020F0502020204030204" pitchFamily="34" charset="0"/>
                <a:cs typeface="Times New Roman" panose="02020603050405020304" pitchFamily="18" charset="0"/>
              </a:rPr>
              <a:t>læsning, </a:t>
            </a:r>
            <a:br>
              <a:rPr lang="da-DK" sz="2400" dirty="0" smtClean="0">
                <a:latin typeface="Arial" panose="020B0604020202020204" pitchFamily="34" charset="0"/>
                <a:ea typeface="Calibri" panose="020F0502020204030204" pitchFamily="34" charset="0"/>
                <a:cs typeface="Times New Roman" panose="02020603050405020304" pitchFamily="18" charset="0"/>
              </a:rPr>
            </a:br>
            <a:r>
              <a:rPr lang="da-DK" sz="2400" dirty="0" smtClean="0">
                <a:latin typeface="Arial" panose="020B0604020202020204" pitchFamily="34" charset="0"/>
                <a:ea typeface="Calibri" panose="020F0502020204030204" pitchFamily="34" charset="0"/>
                <a:cs typeface="Times New Roman" panose="02020603050405020304" pitchFamily="18" charset="0"/>
              </a:rPr>
              <a:t>  klasseledelse</a:t>
            </a:r>
            <a:r>
              <a:rPr lang="da-DK" sz="2400" dirty="0">
                <a:latin typeface="Arial" panose="020B0604020202020204" pitchFamily="34" charset="0"/>
                <a:ea typeface="Calibri" panose="020F0502020204030204" pitchFamily="34" charset="0"/>
                <a:cs typeface="Times New Roman" panose="02020603050405020304" pitchFamily="18" charset="0"/>
              </a:rPr>
              <a:t>, modtageklassen, PLC osv.) </a:t>
            </a:r>
            <a:endParaRPr lang="da-DK" sz="2400" dirty="0" smtClean="0">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80043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970059" y="683812"/>
            <a:ext cx="8173941" cy="5864875"/>
          </a:xfrm>
          <a:prstGeom prst="rect">
            <a:avLst/>
          </a:prstGeom>
        </p:spPr>
        <p:txBody>
          <a:bodyPr wrap="square">
            <a:spAutoFit/>
          </a:bodyPr>
          <a:lstStyle/>
          <a:p>
            <a:pPr>
              <a:lnSpc>
                <a:spcPct val="107000"/>
              </a:lnSpc>
              <a:spcAft>
                <a:spcPts val="800"/>
              </a:spcAft>
            </a:pPr>
            <a:r>
              <a:rPr lang="da-DK" sz="4400" b="1" dirty="0">
                <a:latin typeface="Arial" panose="020B0604020202020204" pitchFamily="34" charset="0"/>
                <a:ea typeface="Calibri" panose="020F0502020204030204" pitchFamily="34" charset="0"/>
                <a:cs typeface="Times New Roman" panose="02020603050405020304" pitchFamily="18" charset="0"/>
              </a:rPr>
              <a:t>Februar</a:t>
            </a:r>
            <a:r>
              <a:rPr lang="da-DK" sz="4400" dirty="0">
                <a:latin typeface="Arial" panose="020B0604020202020204" pitchFamily="34" charset="0"/>
                <a:ea typeface="Calibri" panose="020F0502020204030204" pitchFamily="34" charset="0"/>
                <a:cs typeface="Times New Roman" panose="02020603050405020304" pitchFamily="18" charset="0"/>
              </a:rPr>
              <a:t> </a:t>
            </a:r>
            <a:r>
              <a:rPr lang="da-DK" dirty="0">
                <a:latin typeface="Arial" panose="020B0604020202020204" pitchFamily="34" charset="0"/>
                <a:ea typeface="Calibri" panose="020F0502020204030204" pitchFamily="34" charset="0"/>
                <a:cs typeface="Times New Roman" panose="02020603050405020304" pitchFamily="18" charset="0"/>
              </a:rPr>
              <a:t/>
            </a:r>
            <a:br>
              <a:rPr lang="da-DK" dirty="0">
                <a:latin typeface="Arial" panose="020B0604020202020204" pitchFamily="34" charset="0"/>
                <a:ea typeface="Calibri" panose="020F0502020204030204" pitchFamily="34" charset="0"/>
                <a:cs typeface="Times New Roman" panose="02020603050405020304" pitchFamily="18" charset="0"/>
              </a:rPr>
            </a:br>
            <a:r>
              <a:rPr lang="da-DK" sz="2800" dirty="0">
                <a:latin typeface="Arial" panose="020B0604020202020204" pitchFamily="34" charset="0"/>
                <a:ea typeface="Calibri" panose="020F0502020204030204" pitchFamily="34" charset="0"/>
                <a:cs typeface="Times New Roman" panose="02020603050405020304" pitchFamily="18" charset="0"/>
              </a:rPr>
              <a:t>- evalueringsmøde med praktikkoordinator, ledelse </a:t>
            </a:r>
            <a:r>
              <a:rPr lang="da-DK" sz="2800" dirty="0" smtClean="0">
                <a:latin typeface="Arial" panose="020B0604020202020204" pitchFamily="34" charset="0"/>
                <a:ea typeface="Calibri" panose="020F0502020204030204" pitchFamily="34" charset="0"/>
                <a:cs typeface="Times New Roman" panose="02020603050405020304" pitchFamily="18" charset="0"/>
              </a:rPr>
              <a:t/>
            </a:r>
            <a:br>
              <a:rPr lang="da-DK" sz="2800" dirty="0" smtClean="0">
                <a:latin typeface="Arial" panose="020B0604020202020204" pitchFamily="34" charset="0"/>
                <a:ea typeface="Calibri" panose="020F0502020204030204" pitchFamily="34" charset="0"/>
                <a:cs typeface="Times New Roman" panose="02020603050405020304" pitchFamily="18" charset="0"/>
              </a:rPr>
            </a:br>
            <a:r>
              <a:rPr lang="da-DK" sz="2800" dirty="0" smtClean="0">
                <a:latin typeface="Arial" panose="020B0604020202020204" pitchFamily="34" charset="0"/>
                <a:ea typeface="Calibri" panose="020F0502020204030204" pitchFamily="34" charset="0"/>
                <a:cs typeface="Times New Roman" panose="02020603050405020304" pitchFamily="18" charset="0"/>
              </a:rPr>
              <a:t>  og </a:t>
            </a:r>
            <a:r>
              <a:rPr lang="da-DK" sz="2800" dirty="0">
                <a:latin typeface="Arial" panose="020B0604020202020204" pitchFamily="34" charset="0"/>
                <a:ea typeface="Calibri" panose="020F0502020204030204" pitchFamily="34" charset="0"/>
                <a:cs typeface="Times New Roman" panose="02020603050405020304" pitchFamily="18" charset="0"/>
              </a:rPr>
              <a:t>studerende </a:t>
            </a:r>
            <a:br>
              <a:rPr lang="da-DK" sz="2800" dirty="0">
                <a:latin typeface="Arial" panose="020B0604020202020204" pitchFamily="34" charset="0"/>
                <a:ea typeface="Calibri" panose="020F0502020204030204" pitchFamily="34" charset="0"/>
                <a:cs typeface="Times New Roman" panose="02020603050405020304" pitchFamily="18" charset="0"/>
              </a:rPr>
            </a:br>
            <a:r>
              <a:rPr lang="da-DK" sz="2800" dirty="0">
                <a:latin typeface="Arial" panose="020B0604020202020204" pitchFamily="34" charset="0"/>
                <a:ea typeface="Calibri" panose="020F0502020204030204" pitchFamily="34" charset="0"/>
                <a:cs typeface="Times New Roman" panose="02020603050405020304" pitchFamily="18" charset="0"/>
              </a:rPr>
              <a:t>- slutevaluering mellem praktiklærer og </a:t>
            </a:r>
            <a:r>
              <a:rPr lang="da-DK" sz="2800" dirty="0" smtClean="0">
                <a:latin typeface="Arial" panose="020B0604020202020204" pitchFamily="34" charset="0"/>
                <a:ea typeface="Calibri" panose="020F0502020204030204" pitchFamily="34" charset="0"/>
                <a:cs typeface="Times New Roman" panose="02020603050405020304" pitchFamily="18" charset="0"/>
              </a:rPr>
              <a:t/>
            </a:r>
            <a:br>
              <a:rPr lang="da-DK" sz="2800" dirty="0" smtClean="0">
                <a:latin typeface="Arial" panose="020B0604020202020204" pitchFamily="34" charset="0"/>
                <a:ea typeface="Calibri" panose="020F0502020204030204" pitchFamily="34" charset="0"/>
                <a:cs typeface="Times New Roman" panose="02020603050405020304" pitchFamily="18" charset="0"/>
              </a:rPr>
            </a:br>
            <a:r>
              <a:rPr lang="da-DK" sz="2800" dirty="0" smtClean="0">
                <a:latin typeface="Arial" panose="020B0604020202020204" pitchFamily="34" charset="0"/>
                <a:ea typeface="Calibri" panose="020F0502020204030204" pitchFamily="34" charset="0"/>
                <a:cs typeface="Times New Roman" panose="02020603050405020304" pitchFamily="18" charset="0"/>
              </a:rPr>
              <a:t>  studerende</a:t>
            </a:r>
            <a:r>
              <a:rPr lang="da-DK" sz="2800" dirty="0">
                <a:latin typeface="Arial" panose="020B0604020202020204" pitchFamily="34" charset="0"/>
                <a:ea typeface="Calibri" panose="020F0502020204030204" pitchFamily="34" charset="0"/>
                <a:cs typeface="Times New Roman" panose="02020603050405020304" pitchFamily="18" charset="0"/>
              </a:rPr>
              <a:t>, med udlevering og kommentarer til  </a:t>
            </a:r>
            <a:br>
              <a:rPr lang="da-DK" sz="2800" dirty="0">
                <a:latin typeface="Arial" panose="020B0604020202020204" pitchFamily="34" charset="0"/>
                <a:ea typeface="Calibri" panose="020F0502020204030204" pitchFamily="34" charset="0"/>
                <a:cs typeface="Times New Roman" panose="02020603050405020304" pitchFamily="18" charset="0"/>
              </a:rPr>
            </a:br>
            <a:r>
              <a:rPr lang="da-DK" sz="2800" dirty="0">
                <a:latin typeface="Arial" panose="020B0604020202020204" pitchFamily="34" charset="0"/>
                <a:ea typeface="Calibri" panose="020F0502020204030204" pitchFamily="34" charset="0"/>
                <a:cs typeface="Times New Roman" panose="02020603050405020304" pitchFamily="18" charset="0"/>
              </a:rPr>
              <a:t>  begrundelsesskema </a:t>
            </a:r>
            <a:br>
              <a:rPr lang="da-DK" sz="2800" dirty="0">
                <a:latin typeface="Arial" panose="020B0604020202020204" pitchFamily="34" charset="0"/>
                <a:ea typeface="Calibri" panose="020F0502020204030204" pitchFamily="34" charset="0"/>
                <a:cs typeface="Times New Roman" panose="02020603050405020304" pitchFamily="18" charset="0"/>
              </a:rPr>
            </a:br>
            <a:r>
              <a:rPr lang="da-DK" sz="2800" dirty="0">
                <a:latin typeface="Arial" panose="020B0604020202020204" pitchFamily="34" charset="0"/>
                <a:ea typeface="Calibri" panose="020F0502020204030204" pitchFamily="34" charset="0"/>
                <a:cs typeface="Times New Roman" panose="02020603050405020304" pitchFamily="18" charset="0"/>
              </a:rPr>
              <a:t>- indsendelse af </a:t>
            </a:r>
            <a:r>
              <a:rPr lang="da-DK" sz="2800" dirty="0" smtClean="0">
                <a:latin typeface="Arial" panose="020B0604020202020204" pitchFamily="34" charset="0"/>
                <a:ea typeface="Calibri" panose="020F0502020204030204" pitchFamily="34" charset="0"/>
                <a:cs typeface="Times New Roman" panose="02020603050405020304" pitchFamily="18" charset="0"/>
              </a:rPr>
              <a:t>begrundelsesskemaer </a:t>
            </a:r>
            <a:r>
              <a:rPr lang="da-DK" sz="2800" dirty="0">
                <a:latin typeface="Arial" panose="020B0604020202020204" pitchFamily="34" charset="0"/>
                <a:ea typeface="Calibri" panose="020F0502020204030204" pitchFamily="34" charset="0"/>
                <a:cs typeface="Times New Roman" panose="02020603050405020304" pitchFamily="18" charset="0"/>
              </a:rPr>
              <a:t>til </a:t>
            </a:r>
            <a:r>
              <a:rPr lang="da-DK" sz="2800" dirty="0" smtClean="0">
                <a:latin typeface="Arial" panose="020B0604020202020204" pitchFamily="34" charset="0"/>
                <a:ea typeface="Calibri" panose="020F0502020204030204" pitchFamily="34" charset="0"/>
                <a:cs typeface="Times New Roman" panose="02020603050405020304" pitchFamily="18" charset="0"/>
              </a:rPr>
              <a:t/>
            </a:r>
            <a:br>
              <a:rPr lang="da-DK" sz="2800" dirty="0" smtClean="0">
                <a:latin typeface="Arial" panose="020B0604020202020204" pitchFamily="34" charset="0"/>
                <a:ea typeface="Calibri" panose="020F0502020204030204" pitchFamily="34" charset="0"/>
                <a:cs typeface="Times New Roman" panose="02020603050405020304" pitchFamily="18" charset="0"/>
              </a:rPr>
            </a:br>
            <a:r>
              <a:rPr lang="da-DK" sz="2800" dirty="0" smtClean="0">
                <a:latin typeface="Arial" panose="020B0604020202020204" pitchFamily="34" charset="0"/>
                <a:ea typeface="Calibri" panose="020F0502020204030204" pitchFamily="34" charset="0"/>
                <a:cs typeface="Times New Roman" panose="02020603050405020304" pitchFamily="18" charset="0"/>
              </a:rPr>
              <a:t>  seminariet. De </a:t>
            </a:r>
            <a:r>
              <a:rPr lang="da-DK" sz="2800" dirty="0">
                <a:latin typeface="Arial" panose="020B0604020202020204" pitchFamily="34" charset="0"/>
                <a:ea typeface="Calibri" panose="020F0502020204030204" pitchFamily="34" charset="0"/>
                <a:cs typeface="Times New Roman" panose="02020603050405020304" pitchFamily="18" charset="0"/>
              </a:rPr>
              <a:t>studerende skal  </a:t>
            </a:r>
            <a:br>
              <a:rPr lang="da-DK" sz="2800" dirty="0">
                <a:latin typeface="Arial" panose="020B0604020202020204" pitchFamily="34" charset="0"/>
                <a:ea typeface="Calibri" panose="020F0502020204030204" pitchFamily="34" charset="0"/>
                <a:cs typeface="Times New Roman" panose="02020603050405020304" pitchFamily="18" charset="0"/>
              </a:rPr>
            </a:br>
            <a:r>
              <a:rPr lang="da-DK" sz="2800" dirty="0">
                <a:latin typeface="Arial" panose="020B0604020202020204" pitchFamily="34" charset="0"/>
                <a:ea typeface="Calibri" panose="020F0502020204030204" pitchFamily="34" charset="0"/>
                <a:cs typeface="Times New Roman" panose="02020603050405020304" pitchFamily="18" charset="0"/>
              </a:rPr>
              <a:t>  have en kopi </a:t>
            </a:r>
            <a:br>
              <a:rPr lang="da-DK" sz="2800" dirty="0">
                <a:latin typeface="Arial" panose="020B0604020202020204" pitchFamily="34" charset="0"/>
                <a:ea typeface="Calibri" panose="020F0502020204030204" pitchFamily="34" charset="0"/>
                <a:cs typeface="Times New Roman" panose="02020603050405020304" pitchFamily="18" charset="0"/>
              </a:rPr>
            </a:br>
            <a:r>
              <a:rPr lang="da-DK" sz="2800" dirty="0">
                <a:latin typeface="Arial" panose="020B0604020202020204" pitchFamily="34" charset="0"/>
                <a:ea typeface="Calibri" panose="020F0502020204030204" pitchFamily="34" charset="0"/>
                <a:cs typeface="Times New Roman" panose="02020603050405020304" pitchFamily="18" charset="0"/>
              </a:rPr>
              <a:t>- lønindberetning til praktiklærerne </a:t>
            </a:r>
            <a:br>
              <a:rPr lang="da-DK" sz="2800" dirty="0">
                <a:latin typeface="Arial" panose="020B0604020202020204" pitchFamily="34" charset="0"/>
                <a:ea typeface="Calibri" panose="020F0502020204030204" pitchFamily="34" charset="0"/>
                <a:cs typeface="Times New Roman" panose="02020603050405020304" pitchFamily="18" charset="0"/>
              </a:rPr>
            </a:br>
            <a:r>
              <a:rPr lang="da-DK" sz="2800" dirty="0">
                <a:latin typeface="Arial" panose="020B0604020202020204" pitchFamily="34" charset="0"/>
                <a:ea typeface="Calibri" panose="020F0502020204030204" pitchFamily="34" charset="0"/>
                <a:cs typeface="Times New Roman" panose="02020603050405020304" pitchFamily="18" charset="0"/>
              </a:rPr>
              <a:t>- evaluering med </a:t>
            </a:r>
            <a:r>
              <a:rPr lang="da-DK" sz="2800" dirty="0" smtClean="0">
                <a:latin typeface="Arial" panose="020B0604020202020204" pitchFamily="34" charset="0"/>
                <a:ea typeface="Calibri" panose="020F0502020204030204" pitchFamily="34" charset="0"/>
                <a:cs typeface="Times New Roman" panose="02020603050405020304" pitchFamily="18" charset="0"/>
              </a:rPr>
              <a:t>praktikkoordinatoren </a:t>
            </a:r>
            <a:r>
              <a:rPr lang="da-DK" sz="2800" dirty="0">
                <a:latin typeface="Arial" panose="020B0604020202020204" pitchFamily="34" charset="0"/>
                <a:ea typeface="Calibri" panose="020F0502020204030204" pitchFamily="34" charset="0"/>
                <a:cs typeface="Times New Roman" panose="02020603050405020304" pitchFamily="18" charset="0"/>
              </a:rPr>
              <a:t>og </a:t>
            </a:r>
            <a:r>
              <a:rPr lang="da-DK" sz="2800" dirty="0" smtClean="0">
                <a:latin typeface="Arial" panose="020B0604020202020204" pitchFamily="34" charset="0"/>
                <a:ea typeface="Calibri" panose="020F0502020204030204" pitchFamily="34" charset="0"/>
                <a:cs typeface="Times New Roman" panose="02020603050405020304" pitchFamily="18" charset="0"/>
              </a:rPr>
              <a:t/>
            </a:r>
            <a:br>
              <a:rPr lang="da-DK" sz="2800" dirty="0" smtClean="0">
                <a:latin typeface="Arial" panose="020B0604020202020204" pitchFamily="34" charset="0"/>
                <a:ea typeface="Calibri" panose="020F0502020204030204" pitchFamily="34" charset="0"/>
                <a:cs typeface="Times New Roman" panose="02020603050405020304" pitchFamily="18" charset="0"/>
              </a:rPr>
            </a:br>
            <a:r>
              <a:rPr lang="da-DK" sz="2800" dirty="0" smtClean="0">
                <a:latin typeface="Arial" panose="020B0604020202020204" pitchFamily="34" charset="0"/>
                <a:ea typeface="Calibri" panose="020F0502020204030204" pitchFamily="34" charset="0"/>
                <a:cs typeface="Times New Roman" panose="02020603050405020304" pitchFamily="18" charset="0"/>
              </a:rPr>
              <a:t>  praktiklærere</a:t>
            </a:r>
            <a:endParaRPr lang="da-DK"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322294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230588" y="564543"/>
            <a:ext cx="11203388" cy="5362365"/>
          </a:xfrm>
          <a:prstGeom prst="rect">
            <a:avLst/>
          </a:prstGeom>
        </p:spPr>
        <p:txBody>
          <a:bodyPr wrap="square">
            <a:spAutoFit/>
          </a:bodyPr>
          <a:lstStyle/>
          <a:p>
            <a:pPr>
              <a:lnSpc>
                <a:spcPct val="107000"/>
              </a:lnSpc>
              <a:spcAft>
                <a:spcPts val="800"/>
              </a:spcAft>
            </a:pPr>
            <a:r>
              <a:rPr lang="da-DK" sz="2800" b="1" dirty="0" smtClean="0">
                <a:effectLst/>
                <a:latin typeface="Arial" panose="020B0604020202020204" pitchFamily="34" charset="0"/>
                <a:ea typeface="Calibri" panose="020F0502020204030204" pitchFamily="34" charset="0"/>
                <a:cs typeface="Times New Roman" panose="02020603050405020304" pitchFamily="18" charset="0"/>
              </a:rPr>
              <a:t>AFKORTET PRAKTIK OG FULD TILSTEDEVÆRELSE</a:t>
            </a:r>
            <a:endParaRPr lang="da-DK"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dirty="0">
                <a:latin typeface="Arial" panose="020B0604020202020204" pitchFamily="34" charset="0"/>
                <a:ea typeface="Calibri" panose="020F0502020204030204" pitchFamily="34" charset="0"/>
                <a:cs typeface="Times New Roman" panose="02020603050405020304" pitchFamily="18" charset="0"/>
              </a:rPr>
              <a:t>På den nye læreruddannelse er der skåret ned i både praktik og i de studerendes undervisningstid på uddannelsen. Der er i høj grad tale om noget, der i perioder ligner selvstudium. Der er ikke megen tid til samtale, diskussion og refleksion på uddannelsen.</a:t>
            </a:r>
            <a:endParaRPr lang="da-DK"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dirty="0">
                <a:latin typeface="Arial" panose="020B0604020202020204" pitchFamily="34" charset="0"/>
                <a:ea typeface="Calibri" panose="020F0502020204030204" pitchFamily="34" charset="0"/>
                <a:cs typeface="Times New Roman" panose="02020603050405020304" pitchFamily="18" charset="0"/>
              </a:rPr>
              <a:t>Det mærker vi på forskellig vis ude på skolerne, når vi modtager de unge mennesker i praktikkerne.</a:t>
            </a:r>
            <a:endParaRPr lang="da-DK"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dirty="0">
                <a:latin typeface="Arial" panose="020B0604020202020204" pitchFamily="34" charset="0"/>
                <a:ea typeface="Calibri" panose="020F0502020204030204" pitchFamily="34" charset="0"/>
                <a:cs typeface="Times New Roman" panose="02020603050405020304" pitchFamily="18" charset="0"/>
              </a:rPr>
              <a:t>Selv på 3. praktikniveau vægrer nogle studerende sig mod undervisningsopgaven og vil hellere observere praktiklæreren. De giver udtryk for at være usikre</a:t>
            </a:r>
            <a:r>
              <a:rPr lang="da-DK" dirty="0" smtClean="0">
                <a:latin typeface="Arial" panose="020B0604020202020204" pitchFamily="34" charset="0"/>
                <a:ea typeface="Calibri" panose="020F0502020204030204" pitchFamily="34" charset="0"/>
                <a:cs typeface="Times New Roman" panose="02020603050405020304" pitchFamily="18" charset="0"/>
              </a:rPr>
              <a:t>. Mange synes, det er en stor opgave at undervise 12 timer.</a:t>
            </a:r>
            <a:endParaRPr lang="da-DK"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dirty="0">
                <a:latin typeface="Arial" panose="020B0604020202020204" pitchFamily="34" charset="0"/>
                <a:ea typeface="Calibri" panose="020F0502020204030204" pitchFamily="34" charset="0"/>
                <a:cs typeface="Times New Roman" panose="02020603050405020304" pitchFamily="18" charset="0"/>
              </a:rPr>
              <a:t>Mange studerende har ringe forståelse for praktikskolernes krav om fuld tilstedeværelse og at praktikken er fuldtidsarbejde.</a:t>
            </a:r>
            <a:endParaRPr lang="da-DK"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b="1" dirty="0" smtClean="0">
                <a:effectLst/>
                <a:latin typeface="Arial" panose="020B0604020202020204" pitchFamily="34" charset="0"/>
                <a:ea typeface="Calibri" panose="020F0502020204030204" pitchFamily="34" charset="0"/>
                <a:cs typeface="Times New Roman" panose="02020603050405020304" pitchFamily="18" charset="0"/>
              </a:rPr>
              <a:t>Samtale om:</a:t>
            </a:r>
            <a:endParaRPr lang="da-DK"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b="1" dirty="0">
                <a:latin typeface="Arial" panose="020B0604020202020204" pitchFamily="34" charset="0"/>
                <a:ea typeface="Calibri" panose="020F0502020204030204" pitchFamily="34" charset="0"/>
                <a:cs typeface="Times New Roman" panose="02020603050405020304" pitchFamily="18" charset="0"/>
              </a:rPr>
              <a:t>Mærker </a:t>
            </a:r>
            <a:r>
              <a:rPr lang="da-DK" b="1" dirty="0" smtClean="0">
                <a:latin typeface="Arial" panose="020B0604020202020204" pitchFamily="34" charset="0"/>
                <a:ea typeface="Calibri" panose="020F0502020204030204" pitchFamily="34" charset="0"/>
                <a:cs typeface="Times New Roman" panose="02020603050405020304" pitchFamily="18" charset="0"/>
              </a:rPr>
              <a:t>I </a:t>
            </a:r>
            <a:r>
              <a:rPr lang="da-DK" b="1" dirty="0">
                <a:latin typeface="Arial" panose="020B0604020202020204" pitchFamily="34" charset="0"/>
                <a:ea typeface="Calibri" panose="020F0502020204030204" pitchFamily="34" charset="0"/>
                <a:cs typeface="Times New Roman" panose="02020603050405020304" pitchFamily="18" charset="0"/>
              </a:rPr>
              <a:t>negativ effekt af den afkortede praktik?</a:t>
            </a:r>
            <a:endParaRPr lang="da-DK"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b="1" dirty="0">
                <a:latin typeface="Arial" panose="020B0604020202020204" pitchFamily="34" charset="0"/>
                <a:ea typeface="Calibri" panose="020F0502020204030204" pitchFamily="34" charset="0"/>
                <a:cs typeface="Times New Roman" panose="02020603050405020304" pitchFamily="18" charset="0"/>
              </a:rPr>
              <a:t>Hvordan </a:t>
            </a:r>
            <a:r>
              <a:rPr lang="da-DK" b="1" dirty="0" smtClean="0">
                <a:latin typeface="Arial" panose="020B0604020202020204" pitchFamily="34" charset="0"/>
                <a:ea typeface="Calibri" panose="020F0502020204030204" pitchFamily="34" charset="0"/>
                <a:cs typeface="Times New Roman" panose="02020603050405020304" pitchFamily="18" charset="0"/>
              </a:rPr>
              <a:t>takler </a:t>
            </a:r>
            <a:r>
              <a:rPr lang="da-DK" b="1" dirty="0">
                <a:latin typeface="Arial" panose="020B0604020202020204" pitchFamily="34" charset="0"/>
                <a:ea typeface="Calibri" panose="020F0502020204030204" pitchFamily="34" charset="0"/>
                <a:cs typeface="Times New Roman" panose="02020603050405020304" pitchFamily="18" charset="0"/>
              </a:rPr>
              <a:t>I studerende, der har svært ved undervisningsopgaven?</a:t>
            </a:r>
            <a:endParaRPr lang="da-DK"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b="1" dirty="0">
                <a:latin typeface="Arial" panose="020B0604020202020204" pitchFamily="34" charset="0"/>
                <a:ea typeface="Calibri" panose="020F0502020204030204" pitchFamily="34" charset="0"/>
                <a:cs typeface="Times New Roman" panose="02020603050405020304" pitchFamily="18" charset="0"/>
              </a:rPr>
              <a:t>Oplever I studerende, der har svært ved at indordne sig arbejdstiden og den fulde tilstedeværelse? </a:t>
            </a:r>
            <a:endParaRPr lang="da-DK"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b="1" dirty="0">
                <a:latin typeface="Arial" panose="020B0604020202020204" pitchFamily="34" charset="0"/>
                <a:ea typeface="Calibri" panose="020F0502020204030204" pitchFamily="34" charset="0"/>
                <a:cs typeface="Times New Roman" panose="02020603050405020304" pitchFamily="18" charset="0"/>
              </a:rPr>
              <a:t>Hvor mange timers tilstedeværelse kræver I af de studerende?</a:t>
            </a:r>
            <a:endParaRPr lang="da-DK"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701514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588397" y="652007"/>
            <a:ext cx="8555603" cy="4903907"/>
          </a:xfrm>
          <a:prstGeom prst="rect">
            <a:avLst/>
          </a:prstGeom>
        </p:spPr>
        <p:txBody>
          <a:bodyPr wrap="square">
            <a:spAutoFit/>
          </a:bodyPr>
          <a:lstStyle/>
          <a:p>
            <a:pPr>
              <a:lnSpc>
                <a:spcPct val="107000"/>
              </a:lnSpc>
              <a:spcAft>
                <a:spcPts val="800"/>
              </a:spcAft>
            </a:pPr>
            <a:r>
              <a:rPr lang="da-DK" sz="3600" b="1" dirty="0" smtClean="0">
                <a:effectLst/>
                <a:latin typeface="Arial" panose="020B0604020202020204" pitchFamily="34" charset="0"/>
                <a:ea typeface="Calibri" panose="020F0502020204030204" pitchFamily="34" charset="0"/>
                <a:cs typeface="Times New Roman" panose="02020603050405020304" pitchFamily="18" charset="0"/>
              </a:rPr>
              <a:t>Koordinatorens rolle</a:t>
            </a:r>
            <a:endParaRPr lang="da-DK"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da-DK" dirty="0">
                <a:latin typeface="Arial" panose="020B0604020202020204" pitchFamily="34" charset="0"/>
                <a:ea typeface="Calibri" panose="020F0502020204030204" pitchFamily="34" charset="0"/>
                <a:cs typeface="Times New Roman" panose="02020603050405020304" pitchFamily="18" charset="0"/>
              </a:rPr>
              <a:t>afholde info-opstartsmøde med de studerende, hvor der fortælles om skolens kultur, </a:t>
            </a:r>
            <a:r>
              <a:rPr lang="da-DK" b="1" dirty="0">
                <a:latin typeface="Arial" panose="020B0604020202020204" pitchFamily="34" charset="0"/>
                <a:ea typeface="Calibri" panose="020F0502020204030204" pitchFamily="34" charset="0"/>
                <a:cs typeface="Times New Roman" panose="02020603050405020304" pitchFamily="18" charset="0"/>
              </a:rPr>
              <a:t>forventninger</a:t>
            </a:r>
            <a:r>
              <a:rPr lang="da-DK" dirty="0">
                <a:latin typeface="Arial" panose="020B0604020202020204" pitchFamily="34" charset="0"/>
                <a:ea typeface="Calibri" panose="020F0502020204030204" pitchFamily="34" charset="0"/>
                <a:cs typeface="Times New Roman" panose="02020603050405020304" pitchFamily="18" charset="0"/>
              </a:rPr>
              <a:t>, formalia som tavshedserklæring, børneattest, adgang til </a:t>
            </a:r>
            <a:r>
              <a:rPr lang="da-DK" dirty="0" err="1">
                <a:latin typeface="Arial" panose="020B0604020202020204" pitchFamily="34" charset="0"/>
                <a:ea typeface="Calibri" panose="020F0502020204030204" pitchFamily="34" charset="0"/>
                <a:cs typeface="Times New Roman" panose="02020603050405020304" pitchFamily="18" charset="0"/>
              </a:rPr>
              <a:t>intra</a:t>
            </a:r>
            <a:r>
              <a:rPr lang="da-DK" dirty="0">
                <a:latin typeface="Arial" panose="020B0604020202020204" pitchFamily="34" charset="0"/>
                <a:ea typeface="Calibri" panose="020F0502020204030204" pitchFamily="34" charset="0"/>
                <a:cs typeface="Times New Roman" panose="02020603050405020304" pitchFamily="18" charset="0"/>
              </a:rPr>
              <a:t>, koder, sygdom, information om fælles mødedatoer i kalenderen m.m. </a:t>
            </a:r>
            <a:endParaRPr lang="da-DK"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da-DK" dirty="0">
                <a:latin typeface="Arial" panose="020B0604020202020204" pitchFamily="34" charset="0"/>
                <a:ea typeface="Calibri" panose="020F0502020204030204" pitchFamily="34" charset="0"/>
                <a:cs typeface="Times New Roman" panose="02020603050405020304" pitchFamily="18" charset="0"/>
              </a:rPr>
              <a:t>afholde info-opstartsmøde med praktiklærerne om praktikkens og vejledningens faser og krav til praktiklæreren (før, under og efter) </a:t>
            </a:r>
            <a:endParaRPr lang="da-DK"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da-DK" dirty="0">
                <a:latin typeface="Arial" panose="020B0604020202020204" pitchFamily="34" charset="0"/>
                <a:ea typeface="Calibri" panose="020F0502020204030204" pitchFamily="34" charset="0"/>
                <a:cs typeface="Times New Roman" panose="02020603050405020304" pitchFamily="18" charset="0"/>
              </a:rPr>
              <a:t>formidle kontakt mellem studerende og praktiklæreren</a:t>
            </a:r>
            <a:endParaRPr lang="da-DK"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da-DK" dirty="0">
                <a:latin typeface="Arial" panose="020B0604020202020204" pitchFamily="34" charset="0"/>
                <a:ea typeface="Calibri" panose="020F0502020204030204" pitchFamily="34" charset="0"/>
                <a:cs typeface="Times New Roman" panose="02020603050405020304" pitchFamily="18" charset="0"/>
              </a:rPr>
              <a:t>gennemgå den studerendes forventningsbrev med praktiklæreren</a:t>
            </a:r>
            <a:endParaRPr lang="da-DK"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da-DK" dirty="0">
                <a:latin typeface="Arial" panose="020B0604020202020204" pitchFamily="34" charset="0"/>
                <a:ea typeface="Calibri" panose="020F0502020204030204" pitchFamily="34" charset="0"/>
                <a:cs typeface="Times New Roman" panose="02020603050405020304" pitchFamily="18" charset="0"/>
              </a:rPr>
              <a:t>udarbejde praktikskemaer til studerende og praktiklærere</a:t>
            </a:r>
            <a:endParaRPr lang="da-DK"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da-DK" dirty="0">
                <a:latin typeface="Arial" panose="020B0604020202020204" pitchFamily="34" charset="0"/>
                <a:ea typeface="Calibri" panose="020F0502020204030204" pitchFamily="34" charset="0"/>
                <a:cs typeface="Times New Roman" panose="02020603050405020304" pitchFamily="18" charset="0"/>
              </a:rPr>
              <a:t>orientere og præsentere de studerende for ledelsen og den øvrige personalegruppe </a:t>
            </a:r>
            <a:endParaRPr lang="da-DK"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da-DK" dirty="0">
                <a:latin typeface="Arial" panose="020B0604020202020204" pitchFamily="34" charset="0"/>
                <a:ea typeface="Calibri" panose="020F0502020204030204" pitchFamily="34" charset="0"/>
                <a:cs typeface="Times New Roman" panose="02020603050405020304" pitchFamily="18" charset="0"/>
              </a:rPr>
              <a:t>være sparringspartner for lærere og studerende under </a:t>
            </a:r>
            <a:r>
              <a:rPr lang="da-DK" dirty="0" smtClean="0">
                <a:latin typeface="Arial" panose="020B0604020202020204" pitchFamily="34" charset="0"/>
                <a:ea typeface="Calibri" panose="020F0502020204030204" pitchFamily="34" charset="0"/>
                <a:cs typeface="Times New Roman" panose="02020603050405020304" pitchFamily="18" charset="0"/>
              </a:rPr>
              <a:t>praktikken</a:t>
            </a:r>
          </a:p>
          <a:p>
            <a:pPr marL="342900" indent="-342900">
              <a:lnSpc>
                <a:spcPct val="107000"/>
              </a:lnSpc>
              <a:buFont typeface="Symbol" panose="05050102010706020507" pitchFamily="18" charset="2"/>
              <a:buChar char=""/>
            </a:pPr>
            <a:r>
              <a:rPr lang="da-DK" dirty="0" smtClean="0">
                <a:latin typeface="Arial" panose="020B0604020202020204" pitchFamily="34" charset="0"/>
                <a:ea typeface="Calibri" panose="020F0502020204030204" pitchFamily="34" charset="0"/>
                <a:cs typeface="Times New Roman" panose="02020603050405020304" pitchFamily="18" charset="0"/>
              </a:rPr>
              <a:t>stå for undervisning af de studerende om SYNLIG LÆRING og MIN UDDANNELSE</a:t>
            </a:r>
            <a:endParaRPr lang="da-DK"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endParaRPr lang="da-DK" sz="16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575845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826936" y="1144988"/>
            <a:ext cx="8317065" cy="3352328"/>
          </a:xfrm>
          <a:prstGeom prst="rect">
            <a:avLst/>
          </a:prstGeom>
        </p:spPr>
        <p:txBody>
          <a:bodyPr wrap="square">
            <a:spAutoFit/>
          </a:bodyPr>
          <a:lstStyle/>
          <a:p>
            <a:pPr marL="342900" lvl="0" indent="-342900">
              <a:lnSpc>
                <a:spcPct val="107000"/>
              </a:lnSpc>
              <a:spcAft>
                <a:spcPts val="0"/>
              </a:spcAft>
              <a:buFont typeface="Symbol" panose="05050102010706020507" pitchFamily="18" charset="2"/>
              <a:buChar char=""/>
            </a:pPr>
            <a:r>
              <a:rPr lang="da-DK" dirty="0" smtClean="0">
                <a:latin typeface="Arial" panose="020B0604020202020204" pitchFamily="34" charset="0"/>
                <a:ea typeface="Calibri" panose="020F0502020204030204" pitchFamily="34" charset="0"/>
                <a:cs typeface="Times New Roman" panose="02020603050405020304" pitchFamily="18" charset="0"/>
              </a:rPr>
              <a:t>være ansvarlig for en fælles vejledning med en eller flere af skolens ressourcepersoner</a:t>
            </a:r>
            <a:endParaRPr lang="da-DK"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da-DK" dirty="0" smtClean="0">
                <a:latin typeface="Arial" panose="020B0604020202020204" pitchFamily="34" charset="0"/>
                <a:ea typeface="Calibri" panose="020F0502020204030204" pitchFamily="34" charset="0"/>
                <a:cs typeface="Times New Roman" panose="02020603050405020304" pitchFamily="18" charset="0"/>
              </a:rPr>
              <a:t>deltage i midtvejsevalueringerne, så vidt muligt </a:t>
            </a:r>
            <a:endParaRPr lang="da-DK"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da-DK" dirty="0" smtClean="0">
                <a:latin typeface="Arial" panose="020B0604020202020204" pitchFamily="34" charset="0"/>
                <a:ea typeface="Calibri" panose="020F0502020204030204" pitchFamily="34" charset="0"/>
                <a:cs typeface="Times New Roman" panose="02020603050405020304" pitchFamily="18" charset="0"/>
              </a:rPr>
              <a:t>være </a:t>
            </a:r>
            <a:r>
              <a:rPr lang="da-DK" dirty="0" err="1" smtClean="0">
                <a:latin typeface="Arial" panose="020B0604020202020204" pitchFamily="34" charset="0"/>
                <a:ea typeface="Calibri" panose="020F0502020204030204" pitchFamily="34" charset="0"/>
                <a:cs typeface="Times New Roman" panose="02020603050405020304" pitchFamily="18" charset="0"/>
              </a:rPr>
              <a:t>back-up</a:t>
            </a:r>
            <a:r>
              <a:rPr lang="da-DK" dirty="0" smtClean="0">
                <a:latin typeface="Arial" panose="020B0604020202020204" pitchFamily="34" charset="0"/>
                <a:ea typeface="Calibri" panose="020F0502020204030204" pitchFamily="34" charset="0"/>
                <a:cs typeface="Times New Roman" panose="02020603050405020304" pitchFamily="18" charset="0"/>
              </a:rPr>
              <a:t> ved praktiklærers sygdom/fravær </a:t>
            </a:r>
            <a:endParaRPr lang="da-DK"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da-DK" dirty="0" smtClean="0">
                <a:latin typeface="Arial" panose="020B0604020202020204" pitchFamily="34" charset="0"/>
                <a:ea typeface="Calibri" panose="020F0502020204030204" pitchFamily="34" charset="0"/>
                <a:cs typeface="Times New Roman" panose="02020603050405020304" pitchFamily="18" charset="0"/>
              </a:rPr>
              <a:t>have overblik over time- og vejledningsressourcer for praktiklærere </a:t>
            </a:r>
            <a:endParaRPr lang="da-DK"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da-DK" dirty="0" smtClean="0">
                <a:latin typeface="Arial" panose="020B0604020202020204" pitchFamily="34" charset="0"/>
                <a:ea typeface="Calibri" panose="020F0502020204030204" pitchFamily="34" charset="0"/>
                <a:cs typeface="Times New Roman" panose="02020603050405020304" pitchFamily="18" charset="0"/>
              </a:rPr>
              <a:t>lave lønindberetning til praktiklærerne</a:t>
            </a:r>
            <a:endParaRPr lang="da-DK"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da-DK" dirty="0" smtClean="0">
                <a:latin typeface="Arial" panose="020B0604020202020204" pitchFamily="34" charset="0"/>
                <a:ea typeface="Calibri" panose="020F0502020204030204" pitchFamily="34" charset="0"/>
                <a:cs typeface="Times New Roman" panose="02020603050405020304" pitchFamily="18" charset="0"/>
              </a:rPr>
              <a:t>udarbejde katalog til de studerende med andre mulige opgaver i arbejdstiden </a:t>
            </a:r>
            <a:br>
              <a:rPr lang="da-DK" dirty="0" smtClean="0">
                <a:latin typeface="Arial" panose="020B0604020202020204" pitchFamily="34" charset="0"/>
                <a:ea typeface="Calibri" panose="020F0502020204030204" pitchFamily="34" charset="0"/>
                <a:cs typeface="Times New Roman" panose="02020603050405020304" pitchFamily="18" charset="0"/>
              </a:rPr>
            </a:br>
            <a:r>
              <a:rPr lang="da-DK" dirty="0" smtClean="0">
                <a:latin typeface="Arial" panose="020B0604020202020204" pitchFamily="34" charset="0"/>
                <a:ea typeface="Calibri" panose="020F0502020204030204" pitchFamily="34" charset="0"/>
                <a:cs typeface="Times New Roman" panose="02020603050405020304" pitchFamily="18" charset="0"/>
              </a:rPr>
              <a:t>afholde evalueringsmøde med studerende i slutningen af forløbet </a:t>
            </a:r>
            <a:endParaRPr lang="da-DK"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da-DK" dirty="0" smtClean="0">
                <a:latin typeface="Arial" panose="020B0604020202020204" pitchFamily="34" charset="0"/>
                <a:ea typeface="Calibri" panose="020F0502020204030204" pitchFamily="34" charset="0"/>
                <a:cs typeface="Times New Roman" panose="02020603050405020304" pitchFamily="18" charset="0"/>
              </a:rPr>
              <a:t>afholde evalueringsmøde med praktiklærere efter endt praktik </a:t>
            </a:r>
            <a:endParaRPr lang="da-DK"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da-DK" dirty="0" smtClean="0">
                <a:latin typeface="Arial" panose="020B0604020202020204" pitchFamily="34" charset="0"/>
                <a:ea typeface="Calibri" panose="020F0502020204030204" pitchFamily="34" charset="0"/>
                <a:cs typeface="Times New Roman" panose="02020603050405020304" pitchFamily="18" charset="0"/>
              </a:rPr>
              <a:t>udfærdige informationsbrev til forældre om at have praktikanter i klassen</a:t>
            </a:r>
            <a:endParaRPr lang="da-DK"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a-DK" dirty="0" smtClean="0">
                <a:latin typeface="Arial" panose="020B0604020202020204" pitchFamily="34" charset="0"/>
                <a:ea typeface="Calibri" panose="020F0502020204030204" pitchFamily="34" charset="0"/>
                <a:cs typeface="Times New Roman" panose="02020603050405020304" pitchFamily="18" charset="0"/>
              </a:rPr>
              <a:t>være i en løbende proces med at tilrette og forbedre uddannelsesplanen</a:t>
            </a:r>
            <a:endParaRPr lang="da-DK"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37848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TotalTime>
  <Words>488</Words>
  <Application>Microsoft Office PowerPoint</Application>
  <PresentationFormat>Widescreen</PresentationFormat>
  <Paragraphs>47</Paragraphs>
  <Slides>12</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12</vt:i4>
      </vt:variant>
    </vt:vector>
  </HeadingPairs>
  <TitlesOfParts>
    <vt:vector size="18" baseType="lpstr">
      <vt:lpstr>Arial</vt:lpstr>
      <vt:lpstr>Calibri</vt:lpstr>
      <vt:lpstr>Calibri Light</vt:lpstr>
      <vt:lpstr>Symbol</vt:lpstr>
      <vt:lpstr>Times New Roman</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Skanderborg Kommune UNV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Lotte Solveig Josephsen</dc:creator>
  <cp:lastModifiedBy>Lotte Solveig Josephsen</cp:lastModifiedBy>
  <cp:revision>10</cp:revision>
  <dcterms:created xsi:type="dcterms:W3CDTF">2017-04-03T20:17:48Z</dcterms:created>
  <dcterms:modified xsi:type="dcterms:W3CDTF">2017-04-05T08:37:18Z</dcterms:modified>
</cp:coreProperties>
</file>